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70" r:id="rId8"/>
    <p:sldId id="261" r:id="rId9"/>
    <p:sldId id="273" r:id="rId10"/>
    <p:sldId id="263" r:id="rId11"/>
    <p:sldId id="271" r:id="rId12"/>
    <p:sldId id="272" r:id="rId13"/>
    <p:sldId id="264" r:id="rId14"/>
    <p:sldId id="265" r:id="rId15"/>
    <p:sldId id="268" r:id="rId16"/>
    <p:sldId id="266" r:id="rId17"/>
    <p:sldId id="267"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720FB4-E0EE-49FC-A0E8-FF237890A4BA}" v="7" dt="2024-09-05T10:37:49.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tton, Ann (ASD-W)" userId="28e5fc88-1802-4668-accf-3c753dd3cea5" providerId="ADAL" clId="{FD720FB4-E0EE-49FC-A0E8-FF237890A4BA}"/>
    <pc:docChg chg="undo custSel addSld modSld">
      <pc:chgData name="Fitton, Ann (ASD-W)" userId="28e5fc88-1802-4668-accf-3c753dd3cea5" providerId="ADAL" clId="{FD720FB4-E0EE-49FC-A0E8-FF237890A4BA}" dt="2024-09-05T11:38:05.166" v="214" actId="20577"/>
      <pc:docMkLst>
        <pc:docMk/>
      </pc:docMkLst>
      <pc:sldChg chg="modSp mod">
        <pc:chgData name="Fitton, Ann (ASD-W)" userId="28e5fc88-1802-4668-accf-3c753dd3cea5" providerId="ADAL" clId="{FD720FB4-E0EE-49FC-A0E8-FF237890A4BA}" dt="2024-09-03T18:04:59.638" v="70" actId="20577"/>
        <pc:sldMkLst>
          <pc:docMk/>
          <pc:sldMk cId="1473390135" sldId="256"/>
        </pc:sldMkLst>
        <pc:spChg chg="mod">
          <ac:chgData name="Fitton, Ann (ASD-W)" userId="28e5fc88-1802-4668-accf-3c753dd3cea5" providerId="ADAL" clId="{FD720FB4-E0EE-49FC-A0E8-FF237890A4BA}" dt="2024-09-03T18:04:59.638" v="70" actId="20577"/>
          <ac:spMkLst>
            <pc:docMk/>
            <pc:sldMk cId="1473390135" sldId="256"/>
            <ac:spMk id="2" creationId="{74F04EE9-1329-6F85-F1AE-182704BCF119}"/>
          </ac:spMkLst>
        </pc:spChg>
      </pc:sldChg>
      <pc:sldChg chg="modSp mod">
        <pc:chgData name="Fitton, Ann (ASD-W)" userId="28e5fc88-1802-4668-accf-3c753dd3cea5" providerId="ADAL" clId="{FD720FB4-E0EE-49FC-A0E8-FF237890A4BA}" dt="2024-09-04T13:27:35.796" v="159" actId="20577"/>
        <pc:sldMkLst>
          <pc:docMk/>
          <pc:sldMk cId="3625165327" sldId="257"/>
        </pc:sldMkLst>
        <pc:spChg chg="mod">
          <ac:chgData name="Fitton, Ann (ASD-W)" userId="28e5fc88-1802-4668-accf-3c753dd3cea5" providerId="ADAL" clId="{FD720FB4-E0EE-49FC-A0E8-FF237890A4BA}" dt="2024-09-04T13:27:35.796" v="159" actId="20577"/>
          <ac:spMkLst>
            <pc:docMk/>
            <pc:sldMk cId="3625165327" sldId="257"/>
            <ac:spMk id="3" creationId="{7B8BEBC7-C891-7DA2-4FEE-E4243ECA9114}"/>
          </ac:spMkLst>
        </pc:spChg>
      </pc:sldChg>
      <pc:sldChg chg="modSp mod">
        <pc:chgData name="Fitton, Ann (ASD-W)" userId="28e5fc88-1802-4668-accf-3c753dd3cea5" providerId="ADAL" clId="{FD720FB4-E0EE-49FC-A0E8-FF237890A4BA}" dt="2024-09-04T12:51:21.008" v="71" actId="255"/>
        <pc:sldMkLst>
          <pc:docMk/>
          <pc:sldMk cId="120072375" sldId="258"/>
        </pc:sldMkLst>
        <pc:spChg chg="mod">
          <ac:chgData name="Fitton, Ann (ASD-W)" userId="28e5fc88-1802-4668-accf-3c753dd3cea5" providerId="ADAL" clId="{FD720FB4-E0EE-49FC-A0E8-FF237890A4BA}" dt="2024-09-04T12:51:21.008" v="71" actId="255"/>
          <ac:spMkLst>
            <pc:docMk/>
            <pc:sldMk cId="120072375" sldId="258"/>
            <ac:spMk id="3" creationId="{A8086859-3A3E-413C-2C20-67C233001422}"/>
          </ac:spMkLst>
        </pc:spChg>
      </pc:sldChg>
      <pc:sldChg chg="modSp mod">
        <pc:chgData name="Fitton, Ann (ASD-W)" userId="28e5fc88-1802-4668-accf-3c753dd3cea5" providerId="ADAL" clId="{FD720FB4-E0EE-49FC-A0E8-FF237890A4BA}" dt="2024-09-04T12:51:45.862" v="72" actId="255"/>
        <pc:sldMkLst>
          <pc:docMk/>
          <pc:sldMk cId="2702801825" sldId="259"/>
        </pc:sldMkLst>
        <pc:spChg chg="mod">
          <ac:chgData name="Fitton, Ann (ASD-W)" userId="28e5fc88-1802-4668-accf-3c753dd3cea5" providerId="ADAL" clId="{FD720FB4-E0EE-49FC-A0E8-FF237890A4BA}" dt="2024-09-04T12:51:45.862" v="72" actId="255"/>
          <ac:spMkLst>
            <pc:docMk/>
            <pc:sldMk cId="2702801825" sldId="259"/>
            <ac:spMk id="3" creationId="{6288A058-50E3-59E9-FE9A-9182FCB507D5}"/>
          </ac:spMkLst>
        </pc:spChg>
      </pc:sldChg>
      <pc:sldChg chg="modSp mod">
        <pc:chgData name="Fitton, Ann (ASD-W)" userId="28e5fc88-1802-4668-accf-3c753dd3cea5" providerId="ADAL" clId="{FD720FB4-E0EE-49FC-A0E8-FF237890A4BA}" dt="2024-09-05T11:36:33.105" v="210" actId="20577"/>
        <pc:sldMkLst>
          <pc:docMk/>
          <pc:sldMk cId="1369549036" sldId="260"/>
        </pc:sldMkLst>
        <pc:spChg chg="mod">
          <ac:chgData name="Fitton, Ann (ASD-W)" userId="28e5fc88-1802-4668-accf-3c753dd3cea5" providerId="ADAL" clId="{FD720FB4-E0EE-49FC-A0E8-FF237890A4BA}" dt="2024-09-05T11:36:33.105" v="210" actId="20577"/>
          <ac:spMkLst>
            <pc:docMk/>
            <pc:sldMk cId="1369549036" sldId="260"/>
            <ac:spMk id="3" creationId="{33CA424A-BBD0-5ACE-BEBD-2753A7C00F62}"/>
          </ac:spMkLst>
        </pc:spChg>
      </pc:sldChg>
      <pc:sldChg chg="modSp mod">
        <pc:chgData name="Fitton, Ann (ASD-W)" userId="28e5fc88-1802-4668-accf-3c753dd3cea5" providerId="ADAL" clId="{FD720FB4-E0EE-49FC-A0E8-FF237890A4BA}" dt="2024-09-04T12:52:23.652" v="75" actId="20577"/>
        <pc:sldMkLst>
          <pc:docMk/>
          <pc:sldMk cId="2876533382" sldId="261"/>
        </pc:sldMkLst>
        <pc:spChg chg="mod">
          <ac:chgData name="Fitton, Ann (ASD-W)" userId="28e5fc88-1802-4668-accf-3c753dd3cea5" providerId="ADAL" clId="{FD720FB4-E0EE-49FC-A0E8-FF237890A4BA}" dt="2024-09-04T12:52:23.652" v="75" actId="20577"/>
          <ac:spMkLst>
            <pc:docMk/>
            <pc:sldMk cId="2876533382" sldId="261"/>
            <ac:spMk id="3" creationId="{B926C83C-2B70-E15E-BB93-3F54AEB66711}"/>
          </ac:spMkLst>
        </pc:spChg>
      </pc:sldChg>
      <pc:sldChg chg="modSp mod">
        <pc:chgData name="Fitton, Ann (ASD-W)" userId="28e5fc88-1802-4668-accf-3c753dd3cea5" providerId="ADAL" clId="{FD720FB4-E0EE-49FC-A0E8-FF237890A4BA}" dt="2024-09-05T11:38:05.166" v="214" actId="20577"/>
        <pc:sldMkLst>
          <pc:docMk/>
          <pc:sldMk cId="3555545789" sldId="263"/>
        </pc:sldMkLst>
        <pc:spChg chg="mod">
          <ac:chgData name="Fitton, Ann (ASD-W)" userId="28e5fc88-1802-4668-accf-3c753dd3cea5" providerId="ADAL" clId="{FD720FB4-E0EE-49FC-A0E8-FF237890A4BA}" dt="2024-09-05T11:38:05.166" v="214" actId="20577"/>
          <ac:spMkLst>
            <pc:docMk/>
            <pc:sldMk cId="3555545789" sldId="263"/>
            <ac:spMk id="3" creationId="{D17A0569-5986-5AB3-74B6-7E39C005A322}"/>
          </ac:spMkLst>
        </pc:spChg>
      </pc:sldChg>
      <pc:sldChg chg="modSp mod">
        <pc:chgData name="Fitton, Ann (ASD-W)" userId="28e5fc88-1802-4668-accf-3c753dd3cea5" providerId="ADAL" clId="{FD720FB4-E0EE-49FC-A0E8-FF237890A4BA}" dt="2024-09-04T12:53:24.610" v="87" actId="255"/>
        <pc:sldMkLst>
          <pc:docMk/>
          <pc:sldMk cId="3412402924" sldId="265"/>
        </pc:sldMkLst>
        <pc:spChg chg="mod">
          <ac:chgData name="Fitton, Ann (ASD-W)" userId="28e5fc88-1802-4668-accf-3c753dd3cea5" providerId="ADAL" clId="{FD720FB4-E0EE-49FC-A0E8-FF237890A4BA}" dt="2024-09-04T12:53:24.610" v="87" actId="255"/>
          <ac:spMkLst>
            <pc:docMk/>
            <pc:sldMk cId="3412402924" sldId="265"/>
            <ac:spMk id="3" creationId="{36B4D1F6-DB9B-22D2-27AC-FD87D1D73D38}"/>
          </ac:spMkLst>
        </pc:spChg>
      </pc:sldChg>
      <pc:sldChg chg="modSp mod">
        <pc:chgData name="Fitton, Ann (ASD-W)" userId="28e5fc88-1802-4668-accf-3c753dd3cea5" providerId="ADAL" clId="{FD720FB4-E0EE-49FC-A0E8-FF237890A4BA}" dt="2024-09-03T16:56:40.429" v="14" actId="255"/>
        <pc:sldMkLst>
          <pc:docMk/>
          <pc:sldMk cId="2951761400" sldId="266"/>
        </pc:sldMkLst>
        <pc:spChg chg="mod">
          <ac:chgData name="Fitton, Ann (ASD-W)" userId="28e5fc88-1802-4668-accf-3c753dd3cea5" providerId="ADAL" clId="{FD720FB4-E0EE-49FC-A0E8-FF237890A4BA}" dt="2024-09-03T16:56:40.429" v="14" actId="255"/>
          <ac:spMkLst>
            <pc:docMk/>
            <pc:sldMk cId="2951761400" sldId="266"/>
            <ac:spMk id="3" creationId="{7D717554-D4A1-102C-5D6A-90638DE9D47F}"/>
          </ac:spMkLst>
        </pc:spChg>
      </pc:sldChg>
      <pc:sldChg chg="modSp mod">
        <pc:chgData name="Fitton, Ann (ASD-W)" userId="28e5fc88-1802-4668-accf-3c753dd3cea5" providerId="ADAL" clId="{FD720FB4-E0EE-49FC-A0E8-FF237890A4BA}" dt="2024-09-04T12:54:28.855" v="89" actId="255"/>
        <pc:sldMkLst>
          <pc:docMk/>
          <pc:sldMk cId="2789401638" sldId="267"/>
        </pc:sldMkLst>
        <pc:spChg chg="mod">
          <ac:chgData name="Fitton, Ann (ASD-W)" userId="28e5fc88-1802-4668-accf-3c753dd3cea5" providerId="ADAL" clId="{FD720FB4-E0EE-49FC-A0E8-FF237890A4BA}" dt="2024-09-04T12:54:28.855" v="89" actId="255"/>
          <ac:spMkLst>
            <pc:docMk/>
            <pc:sldMk cId="2789401638" sldId="267"/>
            <ac:spMk id="3" creationId="{BA74E438-05D4-4694-B929-C045BBC8309F}"/>
          </ac:spMkLst>
        </pc:spChg>
      </pc:sldChg>
      <pc:sldChg chg="addSp modSp mod">
        <pc:chgData name="Fitton, Ann (ASD-W)" userId="28e5fc88-1802-4668-accf-3c753dd3cea5" providerId="ADAL" clId="{FD720FB4-E0EE-49FC-A0E8-FF237890A4BA}" dt="2024-09-04T12:53:43.093" v="88" actId="255"/>
        <pc:sldMkLst>
          <pc:docMk/>
          <pc:sldMk cId="3153885428" sldId="268"/>
        </pc:sldMkLst>
        <pc:spChg chg="add mod">
          <ac:chgData name="Fitton, Ann (ASD-W)" userId="28e5fc88-1802-4668-accf-3c753dd3cea5" providerId="ADAL" clId="{FD720FB4-E0EE-49FC-A0E8-FF237890A4BA}" dt="2024-09-04T12:53:43.093" v="88" actId="255"/>
          <ac:spMkLst>
            <pc:docMk/>
            <pc:sldMk cId="3153885428" sldId="268"/>
            <ac:spMk id="6" creationId="{E2859D8E-DDC5-0BB3-3F33-F13342A02E1C}"/>
          </ac:spMkLst>
        </pc:spChg>
      </pc:sldChg>
      <pc:sldChg chg="modSp mod">
        <pc:chgData name="Fitton, Ann (ASD-W)" userId="28e5fc88-1802-4668-accf-3c753dd3cea5" providerId="ADAL" clId="{FD720FB4-E0EE-49FC-A0E8-FF237890A4BA}" dt="2024-09-05T11:37:12.980" v="211" actId="20577"/>
        <pc:sldMkLst>
          <pc:docMk/>
          <pc:sldMk cId="2337791891" sldId="270"/>
        </pc:sldMkLst>
        <pc:spChg chg="mod">
          <ac:chgData name="Fitton, Ann (ASD-W)" userId="28e5fc88-1802-4668-accf-3c753dd3cea5" providerId="ADAL" clId="{FD720FB4-E0EE-49FC-A0E8-FF237890A4BA}" dt="2024-09-05T11:37:12.980" v="211" actId="20577"/>
          <ac:spMkLst>
            <pc:docMk/>
            <pc:sldMk cId="2337791891" sldId="270"/>
            <ac:spMk id="3" creationId="{90DCF50A-490C-D2EF-E931-A82BD893EFEB}"/>
          </ac:spMkLst>
        </pc:spChg>
      </pc:sldChg>
      <pc:sldChg chg="addSp modSp new mod">
        <pc:chgData name="Fitton, Ann (ASD-W)" userId="28e5fc88-1802-4668-accf-3c753dd3cea5" providerId="ADAL" clId="{FD720FB4-E0EE-49FC-A0E8-FF237890A4BA}" dt="2024-09-04T13:09:49.658" v="151" actId="207"/>
        <pc:sldMkLst>
          <pc:docMk/>
          <pc:sldMk cId="1629811324" sldId="273"/>
        </pc:sldMkLst>
        <pc:spChg chg="mod">
          <ac:chgData name="Fitton, Ann (ASD-W)" userId="28e5fc88-1802-4668-accf-3c753dd3cea5" providerId="ADAL" clId="{FD720FB4-E0EE-49FC-A0E8-FF237890A4BA}" dt="2024-09-04T13:08:16.613" v="137" actId="5793"/>
          <ac:spMkLst>
            <pc:docMk/>
            <pc:sldMk cId="1629811324" sldId="273"/>
            <ac:spMk id="2" creationId="{1C03D06D-15BE-2CA9-6FED-4F7823943D7C}"/>
          </ac:spMkLst>
        </pc:spChg>
        <pc:spChg chg="mod">
          <ac:chgData name="Fitton, Ann (ASD-W)" userId="28e5fc88-1802-4668-accf-3c753dd3cea5" providerId="ADAL" clId="{FD720FB4-E0EE-49FC-A0E8-FF237890A4BA}" dt="2024-09-04T13:09:49.658" v="151" actId="207"/>
          <ac:spMkLst>
            <pc:docMk/>
            <pc:sldMk cId="1629811324" sldId="273"/>
            <ac:spMk id="3" creationId="{4C31E508-D3BE-A6B6-83A9-8FC9C392C761}"/>
          </ac:spMkLst>
        </pc:spChg>
        <pc:picChg chg="add mod">
          <ac:chgData name="Fitton, Ann (ASD-W)" userId="28e5fc88-1802-4668-accf-3c753dd3cea5" providerId="ADAL" clId="{FD720FB4-E0EE-49FC-A0E8-FF237890A4BA}" dt="2024-09-04T13:08:23.516" v="138"/>
          <ac:picMkLst>
            <pc:docMk/>
            <pc:sldMk cId="1629811324" sldId="273"/>
            <ac:picMk id="4" creationId="{F405BF2D-3CCC-4729-1C24-E5611D306D3B}"/>
          </ac:picMkLst>
        </pc:picChg>
      </pc:sldChg>
      <pc:sldChg chg="addSp delSp modSp new mod">
        <pc:chgData name="Fitton, Ann (ASD-W)" userId="28e5fc88-1802-4668-accf-3c753dd3cea5" providerId="ADAL" clId="{FD720FB4-E0EE-49FC-A0E8-FF237890A4BA}" dt="2024-09-05T10:37:49.600" v="165" actId="1076"/>
        <pc:sldMkLst>
          <pc:docMk/>
          <pc:sldMk cId="1976722659" sldId="274"/>
        </pc:sldMkLst>
        <pc:spChg chg="del">
          <ac:chgData name="Fitton, Ann (ASD-W)" userId="28e5fc88-1802-4668-accf-3c753dd3cea5" providerId="ADAL" clId="{FD720FB4-E0EE-49FC-A0E8-FF237890A4BA}" dt="2024-09-05T10:37:40.332" v="162" actId="478"/>
          <ac:spMkLst>
            <pc:docMk/>
            <pc:sldMk cId="1976722659" sldId="274"/>
            <ac:spMk id="2" creationId="{8480D7AA-F342-0E84-B716-C080DAAB6CF5}"/>
          </ac:spMkLst>
        </pc:spChg>
        <pc:spChg chg="del">
          <ac:chgData name="Fitton, Ann (ASD-W)" userId="28e5fc88-1802-4668-accf-3c753dd3cea5" providerId="ADAL" clId="{FD720FB4-E0EE-49FC-A0E8-FF237890A4BA}" dt="2024-09-05T10:37:36.124" v="161"/>
          <ac:spMkLst>
            <pc:docMk/>
            <pc:sldMk cId="1976722659" sldId="274"/>
            <ac:spMk id="3" creationId="{5FB48777-36ED-6102-454B-D44294145587}"/>
          </ac:spMkLst>
        </pc:spChg>
        <pc:picChg chg="add mod">
          <ac:chgData name="Fitton, Ann (ASD-W)" userId="28e5fc88-1802-4668-accf-3c753dd3cea5" providerId="ADAL" clId="{FD720FB4-E0EE-49FC-A0E8-FF237890A4BA}" dt="2024-09-05T10:37:49.600" v="165" actId="1076"/>
          <ac:picMkLst>
            <pc:docMk/>
            <pc:sldMk cId="1976722659" sldId="274"/>
            <ac:picMk id="1026" creationId="{4087E6B6-7453-6E9B-47D5-505C49BF382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D06C5-C6A2-3CCC-5AC9-52CE9FDA87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F16656-9AA8-9AFA-C31E-7A366A71F4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83CB-BB68-B011-AE64-23ADC227DB7A}"/>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5" name="Footer Placeholder 4">
            <a:extLst>
              <a:ext uri="{FF2B5EF4-FFF2-40B4-BE49-F238E27FC236}">
                <a16:creationId xmlns:a16="http://schemas.microsoft.com/office/drawing/2014/main" id="{82835B6C-0E36-858C-C1E7-9AA765201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3B8AE3-C168-0BEF-1291-A2F3075A03CC}"/>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257611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3160-40D8-8110-C1B2-36A82653FF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99D62C-2179-232A-DC93-F0F87B69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15D655-9A3C-C276-9665-1CAD6BA9D3C2}"/>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5" name="Footer Placeholder 4">
            <a:extLst>
              <a:ext uri="{FF2B5EF4-FFF2-40B4-BE49-F238E27FC236}">
                <a16:creationId xmlns:a16="http://schemas.microsoft.com/office/drawing/2014/main" id="{76816728-3AA5-9B39-0EED-6B1276E91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2677B4-C9E7-01EA-604C-8200EC7B0ECD}"/>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1145743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B01CE6-FC08-B6B4-429B-24A0F96467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CB6D76-2003-296A-B8E2-94966C1A9E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372C4E-576D-5A10-1BE3-9002CB64EF01}"/>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5" name="Footer Placeholder 4">
            <a:extLst>
              <a:ext uri="{FF2B5EF4-FFF2-40B4-BE49-F238E27FC236}">
                <a16:creationId xmlns:a16="http://schemas.microsoft.com/office/drawing/2014/main" id="{75E3FED9-EB9C-76C9-8981-0F832FD23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2E2C07-94CF-9C1D-D61C-C4E1A868A77C}"/>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3660588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F04F4-B475-2A15-7D1F-E0EFAB8A9B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4FCE11-BBB1-1BC2-4F7D-592225F4DF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DEA50-958A-817D-6626-BB25E97320CA}"/>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5" name="Footer Placeholder 4">
            <a:extLst>
              <a:ext uri="{FF2B5EF4-FFF2-40B4-BE49-F238E27FC236}">
                <a16:creationId xmlns:a16="http://schemas.microsoft.com/office/drawing/2014/main" id="{4A195DA3-1A7E-9287-8A4A-34666A2A5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0FE9AB-A4FC-44AC-3464-A0B59F84F208}"/>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37767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09D95-B530-6772-4D45-94CB81C148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657BBC-A9F5-38F5-C035-70583BF6FD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FAAA67-6EDB-192C-F990-3DFA82B1DF73}"/>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5" name="Footer Placeholder 4">
            <a:extLst>
              <a:ext uri="{FF2B5EF4-FFF2-40B4-BE49-F238E27FC236}">
                <a16:creationId xmlns:a16="http://schemas.microsoft.com/office/drawing/2014/main" id="{4D78A6E6-597E-00CF-2815-26C308DFA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5D529-2C81-8149-BAAB-404E16611F95}"/>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3930638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D49A4-0269-8427-11F1-568C51F892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0E0E4C-8446-D960-AEFD-7C48C3CF69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4C4562-D072-57D7-6E91-D5763375B9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A0CC14-918E-0F6D-52D3-F70CBC4EEBDF}"/>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6" name="Footer Placeholder 5">
            <a:extLst>
              <a:ext uri="{FF2B5EF4-FFF2-40B4-BE49-F238E27FC236}">
                <a16:creationId xmlns:a16="http://schemas.microsoft.com/office/drawing/2014/main" id="{5E5CD3EA-C6AD-4170-FC40-604276D62F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913385-D72D-AF28-70F0-7EEE21C2548C}"/>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395445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DF971-133E-2033-54DA-592F9D03B6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5BFF65-9980-50C4-F2B3-B8892B34CD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F2020C-1877-6C4E-B854-FD994C7D7E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679C7E-D51F-7E94-0E6B-9D42747701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FB5F9A-ACC6-7C05-0937-482606BFC0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F1C208-F360-8F2D-D3F6-A0DD0024016B}"/>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8" name="Footer Placeholder 7">
            <a:extLst>
              <a:ext uri="{FF2B5EF4-FFF2-40B4-BE49-F238E27FC236}">
                <a16:creationId xmlns:a16="http://schemas.microsoft.com/office/drawing/2014/main" id="{495B96A9-C4CC-6C5E-BAA0-F8027FE439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0FCB60-7A0D-190B-3963-75871513E5BB}"/>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76927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6D200-284D-A290-5A04-4D8AFF741B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6FBB75-4600-C393-7594-031FE6719974}"/>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4" name="Footer Placeholder 3">
            <a:extLst>
              <a:ext uri="{FF2B5EF4-FFF2-40B4-BE49-F238E27FC236}">
                <a16:creationId xmlns:a16="http://schemas.microsoft.com/office/drawing/2014/main" id="{B5822D32-2DFD-9998-EDA0-55DC4B3D64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04AB2D-59A5-0157-DE32-9DA027584196}"/>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61397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EFF6B8-0FB9-7F59-0DED-6DA8A36A3A50}"/>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3" name="Footer Placeholder 2">
            <a:extLst>
              <a:ext uri="{FF2B5EF4-FFF2-40B4-BE49-F238E27FC236}">
                <a16:creationId xmlns:a16="http://schemas.microsoft.com/office/drawing/2014/main" id="{5E49430C-F57E-FA33-F1F0-CCEF20E555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9D0AE9-B70D-830C-96F7-572762625C51}"/>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2344908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0EF98-0A7F-143D-CD42-8EDE4D12E1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93895C-D881-D3EB-7495-97D9E3F468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0658C0-389A-43BB-7C74-D0E076C42A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9FC4A6-0F45-0B63-E572-63A3C78F9794}"/>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6" name="Footer Placeholder 5">
            <a:extLst>
              <a:ext uri="{FF2B5EF4-FFF2-40B4-BE49-F238E27FC236}">
                <a16:creationId xmlns:a16="http://schemas.microsoft.com/office/drawing/2014/main" id="{E0841AEB-0D33-F87D-9C7F-2DACFE90E6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BD686E-0B14-4709-C255-D6D747B038A9}"/>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292363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AC1CF-7B7D-D5E8-8BF9-0D2377C047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7248FE-F03D-FE17-4060-EB8943889A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EF9225-5FE1-4F20-33D4-E2627DDAC5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8D8459-C1BF-9704-8459-6D5F4646BF01}"/>
              </a:ext>
            </a:extLst>
          </p:cNvPr>
          <p:cNvSpPr>
            <a:spLocks noGrp="1"/>
          </p:cNvSpPr>
          <p:nvPr>
            <p:ph type="dt" sz="half" idx="10"/>
          </p:nvPr>
        </p:nvSpPr>
        <p:spPr/>
        <p:txBody>
          <a:bodyPr/>
          <a:lstStyle/>
          <a:p>
            <a:fld id="{3DF3E47D-7FFF-4541-86EC-1B557BD0AC8A}" type="datetimeFigureOut">
              <a:rPr lang="en-US" smtClean="0"/>
              <a:t>9/3/2024</a:t>
            </a:fld>
            <a:endParaRPr lang="en-US"/>
          </a:p>
        </p:txBody>
      </p:sp>
      <p:sp>
        <p:nvSpPr>
          <p:cNvPr id="6" name="Footer Placeholder 5">
            <a:extLst>
              <a:ext uri="{FF2B5EF4-FFF2-40B4-BE49-F238E27FC236}">
                <a16:creationId xmlns:a16="http://schemas.microsoft.com/office/drawing/2014/main" id="{3A217C47-F181-2D62-F7A4-90D84BBC32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83B190-F8EF-0291-AB64-12FA6ED085FF}"/>
              </a:ext>
            </a:extLst>
          </p:cNvPr>
          <p:cNvSpPr>
            <a:spLocks noGrp="1"/>
          </p:cNvSpPr>
          <p:nvPr>
            <p:ph type="sldNum" sz="quarter" idx="12"/>
          </p:nvPr>
        </p:nvSpPr>
        <p:spPr/>
        <p:txBody>
          <a:bodyPr/>
          <a:lstStyle/>
          <a:p>
            <a:fld id="{58722666-A5E7-4013-A8BC-374F5BD59137}" type="slidenum">
              <a:rPr lang="en-US" smtClean="0"/>
              <a:t>‹#›</a:t>
            </a:fld>
            <a:endParaRPr lang="en-US"/>
          </a:p>
        </p:txBody>
      </p:sp>
    </p:spTree>
    <p:extLst>
      <p:ext uri="{BB962C8B-B14F-4D97-AF65-F5344CB8AC3E}">
        <p14:creationId xmlns:p14="http://schemas.microsoft.com/office/powerpoint/2010/main" val="1440150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C7649-976D-6E04-E778-EAC8025AE7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848386-EEC1-98BD-0A9E-FB40608362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3F5F7-B17C-5FA0-63B4-4E93F85A03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DF3E47D-7FFF-4541-86EC-1B557BD0AC8A}" type="datetimeFigureOut">
              <a:rPr lang="en-US" smtClean="0"/>
              <a:t>9/3/2024</a:t>
            </a:fld>
            <a:endParaRPr lang="en-US"/>
          </a:p>
        </p:txBody>
      </p:sp>
      <p:sp>
        <p:nvSpPr>
          <p:cNvPr id="5" name="Footer Placeholder 4">
            <a:extLst>
              <a:ext uri="{FF2B5EF4-FFF2-40B4-BE49-F238E27FC236}">
                <a16:creationId xmlns:a16="http://schemas.microsoft.com/office/drawing/2014/main" id="{F7BE2F3C-25EE-3C79-F4FE-8BECB52CB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1001FA8-3ACB-8510-D70D-AFE0DCAB08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722666-A5E7-4013-A8BC-374F5BD59137}" type="slidenum">
              <a:rPr lang="en-US" smtClean="0"/>
              <a:t>‹#›</a:t>
            </a:fld>
            <a:endParaRPr lang="en-US"/>
          </a:p>
        </p:txBody>
      </p:sp>
    </p:spTree>
    <p:extLst>
      <p:ext uri="{BB962C8B-B14F-4D97-AF65-F5344CB8AC3E}">
        <p14:creationId xmlns:p14="http://schemas.microsoft.com/office/powerpoint/2010/main" val="1024924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lms.coach.ca/schoolsportcanada/nbiaa-en/assets/video/introVideo.mp4" TargetMode="External"/><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04EE9-1329-6F85-F1AE-182704BCF119}"/>
              </a:ext>
            </a:extLst>
          </p:cNvPr>
          <p:cNvSpPr>
            <a:spLocks noGrp="1"/>
          </p:cNvSpPr>
          <p:nvPr>
            <p:ph type="ctrTitle"/>
          </p:nvPr>
        </p:nvSpPr>
        <p:spPr>
          <a:xfrm>
            <a:off x="1524000" y="1020932"/>
            <a:ext cx="9144000" cy="2489031"/>
          </a:xfrm>
        </p:spPr>
        <p:txBody>
          <a:bodyPr>
            <a:noAutofit/>
          </a:bodyPr>
          <a:lstStyle/>
          <a:p>
            <a:r>
              <a:rPr lang="en-US" b="1" dirty="0">
                <a:solidFill>
                  <a:srgbClr val="8B0000"/>
                </a:solidFill>
                <a:latin typeface="Calibri" panose="020F0502020204030204" pitchFamily="34" charset="0"/>
              </a:rPr>
              <a:t>Nackawic High School</a:t>
            </a:r>
            <a:br>
              <a:rPr lang="en-US" b="1" dirty="0">
                <a:solidFill>
                  <a:srgbClr val="8B0000"/>
                </a:solidFill>
                <a:latin typeface="Calibri" panose="020F0502020204030204" pitchFamily="34" charset="0"/>
              </a:rPr>
            </a:br>
            <a:r>
              <a:rPr lang="en-US" b="1" dirty="0">
                <a:solidFill>
                  <a:srgbClr val="8B0000"/>
                </a:solidFill>
                <a:latin typeface="Calibri" panose="020F0502020204030204" pitchFamily="34" charset="0"/>
              </a:rPr>
              <a:t>Parent Athletic</a:t>
            </a:r>
            <a:br>
              <a:rPr lang="en-US" b="1" dirty="0">
                <a:solidFill>
                  <a:srgbClr val="8B0000"/>
                </a:solidFill>
                <a:latin typeface="Calibri" panose="020F0502020204030204" pitchFamily="34" charset="0"/>
              </a:rPr>
            </a:br>
            <a:r>
              <a:rPr lang="en-US" b="1" dirty="0">
                <a:solidFill>
                  <a:srgbClr val="8B0000"/>
                </a:solidFill>
                <a:latin typeface="Calibri" panose="020F0502020204030204" pitchFamily="34" charset="0"/>
              </a:rPr>
              <a:t>Information Meeting</a:t>
            </a:r>
            <a:endParaRPr lang="en-US" dirty="0"/>
          </a:p>
        </p:txBody>
      </p:sp>
      <p:sp>
        <p:nvSpPr>
          <p:cNvPr id="3" name="Subtitle 2">
            <a:extLst>
              <a:ext uri="{FF2B5EF4-FFF2-40B4-BE49-F238E27FC236}">
                <a16:creationId xmlns:a16="http://schemas.microsoft.com/office/drawing/2014/main" id="{EDF006B3-2A89-C386-A60C-73819974ACF8}"/>
              </a:ext>
            </a:extLst>
          </p:cNvPr>
          <p:cNvSpPr>
            <a:spLocks noGrp="1"/>
          </p:cNvSpPr>
          <p:nvPr>
            <p:ph type="subTitle" idx="1"/>
          </p:nvPr>
        </p:nvSpPr>
        <p:spPr/>
        <p:txBody>
          <a:bodyPr>
            <a:normAutofit/>
          </a:bodyPr>
          <a:lstStyle/>
          <a:p>
            <a:endParaRPr lang="en-US" sz="3600" b="1" dirty="0">
              <a:solidFill>
                <a:schemeClr val="accent2">
                  <a:lumMod val="50000"/>
                </a:schemeClr>
              </a:solidFill>
              <a:latin typeface="Calibri" panose="020F0502020204030204" pitchFamily="34" charset="0"/>
              <a:cs typeface="Calibri" panose="020F0502020204030204" pitchFamily="34" charset="0"/>
            </a:endParaRPr>
          </a:p>
          <a:p>
            <a:r>
              <a:rPr lang="en-US" sz="3600" b="1" dirty="0">
                <a:solidFill>
                  <a:schemeClr val="accent2">
                    <a:lumMod val="50000"/>
                  </a:schemeClr>
                </a:solidFill>
                <a:latin typeface="Calibri" panose="020F0502020204030204" pitchFamily="34" charset="0"/>
                <a:cs typeface="Calibri" panose="020F0502020204030204" pitchFamily="34" charset="0"/>
              </a:rPr>
              <a:t>Thursday, Sept. 5, 2024</a:t>
            </a:r>
          </a:p>
        </p:txBody>
      </p:sp>
      <p:pic>
        <p:nvPicPr>
          <p:cNvPr id="4" name="Picture 3" descr="A red and black bird with yellow wings&#10;&#10;Description automatically generated">
            <a:extLst>
              <a:ext uri="{FF2B5EF4-FFF2-40B4-BE49-F238E27FC236}">
                <a16:creationId xmlns:a16="http://schemas.microsoft.com/office/drawing/2014/main" id="{D8C887CC-0948-DAAE-00E5-B16BFA0F4ECB}"/>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1473390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69EC0-B8BE-2A71-A6FF-309A1DCF623D}"/>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Parent/Guardian Requirements</a:t>
            </a:r>
            <a:endParaRPr lang="en-US" dirty="0"/>
          </a:p>
        </p:txBody>
      </p:sp>
      <p:sp>
        <p:nvSpPr>
          <p:cNvPr id="3" name="Content Placeholder 2">
            <a:extLst>
              <a:ext uri="{FF2B5EF4-FFF2-40B4-BE49-F238E27FC236}">
                <a16:creationId xmlns:a16="http://schemas.microsoft.com/office/drawing/2014/main" id="{D17A0569-5986-5AB3-74B6-7E39C005A322}"/>
              </a:ext>
            </a:extLst>
          </p:cNvPr>
          <p:cNvSpPr>
            <a:spLocks noGrp="1"/>
          </p:cNvSpPr>
          <p:nvPr>
            <p:ph idx="1"/>
          </p:nvPr>
        </p:nvSpPr>
        <p:spPr/>
        <p:txBody>
          <a:bodyPr/>
          <a:lstStyle/>
          <a:p>
            <a:pPr marL="0" indent="0">
              <a:buNone/>
            </a:pPr>
            <a:r>
              <a:rPr lang="en-US" sz="2200" b="1" i="1" u="sng" dirty="0">
                <a:solidFill>
                  <a:srgbClr val="8B0000"/>
                </a:solidFill>
                <a:latin typeface="Calibri" panose="020F0502020204030204" pitchFamily="34" charset="0"/>
              </a:rPr>
              <a:t>Parent/Guardian Requirements</a:t>
            </a:r>
          </a:p>
          <a:p>
            <a:pPr marL="0" indent="0">
              <a:lnSpc>
                <a:spcPct val="100000"/>
              </a:lnSpc>
              <a:buNone/>
            </a:pPr>
            <a:r>
              <a:rPr lang="en-US" sz="2200" b="0" i="0" dirty="0">
                <a:solidFill>
                  <a:srgbClr val="8B0000"/>
                </a:solidFill>
                <a:latin typeface="Calibri" panose="020F0502020204030204" pitchFamily="34" charset="0"/>
              </a:rPr>
              <a:t>Parent/Guardians of students who participate in any extra-curricular Athletic programs, must adhere to the following guidelines:</a:t>
            </a:r>
          </a:p>
          <a:p>
            <a:pPr marL="0" indent="0">
              <a:lnSpc>
                <a:spcPct val="100000"/>
              </a:lnSpc>
              <a:buNone/>
            </a:pPr>
            <a:r>
              <a:rPr lang="en-US" sz="2200" b="0" i="0" dirty="0">
                <a:solidFill>
                  <a:srgbClr val="8B0000"/>
                </a:solidFill>
                <a:latin typeface="Calibri" panose="020F0502020204030204" pitchFamily="34" charset="0"/>
              </a:rPr>
              <a:t>	&gt; Ensure payment of all required fees is made before the deadline or arrangements 	have been made with Athletic Director and/or Administration for payment. </a:t>
            </a:r>
          </a:p>
          <a:p>
            <a:pPr marL="0" indent="0">
              <a:lnSpc>
                <a:spcPct val="100000"/>
              </a:lnSpc>
              <a:buNone/>
            </a:pPr>
            <a:r>
              <a:rPr lang="en-US" sz="2200" b="0" i="0" dirty="0">
                <a:solidFill>
                  <a:srgbClr val="8B0000"/>
                </a:solidFill>
                <a:latin typeface="Calibri" panose="020F0502020204030204" pitchFamily="34" charset="0"/>
              </a:rPr>
              <a:t>	&gt; Must sign and be familiar with all aspects of the NHS Extra-Curricular Code of 	Conduct and the NHS Parent Code of Conduct. </a:t>
            </a:r>
          </a:p>
          <a:p>
            <a:pPr marL="0" indent="0">
              <a:lnSpc>
                <a:spcPct val="100000"/>
              </a:lnSpc>
              <a:buNone/>
            </a:pPr>
            <a:r>
              <a:rPr lang="en-US" sz="2200" b="0" i="0" dirty="0">
                <a:solidFill>
                  <a:srgbClr val="8B0000"/>
                </a:solidFill>
                <a:latin typeface="Calibri" panose="020F0502020204030204" pitchFamily="34" charset="0"/>
              </a:rPr>
              <a:t>	&gt; Must </a:t>
            </a:r>
            <a:r>
              <a:rPr lang="en-US" sz="2200" b="1" i="1" dirty="0">
                <a:solidFill>
                  <a:srgbClr val="8B0000"/>
                </a:solidFill>
                <a:latin typeface="Calibri" panose="020F0502020204030204" pitchFamily="34" charset="0"/>
              </a:rPr>
              <a:t>attend</a:t>
            </a:r>
            <a:r>
              <a:rPr lang="en-US" sz="2200" b="0" i="0" dirty="0">
                <a:solidFill>
                  <a:srgbClr val="8B0000"/>
                </a:solidFill>
                <a:latin typeface="Calibri" panose="020F0502020204030204" pitchFamily="34" charset="0"/>
              </a:rPr>
              <a:t> the Nackawic High School Parent Athletic Information meeting 	BEFORE any student is eligible to participate in any competition.  </a:t>
            </a:r>
          </a:p>
          <a:p>
            <a:pPr marL="0" indent="0">
              <a:lnSpc>
                <a:spcPct val="100000"/>
              </a:lnSpc>
              <a:buNone/>
            </a:pPr>
            <a:r>
              <a:rPr lang="en-US" sz="2200" b="0" i="0" dirty="0">
                <a:solidFill>
                  <a:srgbClr val="8B0000"/>
                </a:solidFill>
                <a:latin typeface="Calibri" panose="020F0502020204030204" pitchFamily="34" charset="0"/>
              </a:rPr>
              <a:t>	&gt; Complete the NHS Athlete Registration Form found at the back of packet. </a:t>
            </a:r>
          </a:p>
          <a:p>
            <a:endParaRPr lang="en-US" sz="1800" b="0" i="0" u="sng" dirty="0">
              <a:solidFill>
                <a:srgbClr val="8B0000"/>
              </a:solidFill>
              <a:latin typeface="Calibri" panose="020F0502020204030204" pitchFamily="34" charset="0"/>
            </a:endParaRPr>
          </a:p>
          <a:p>
            <a:pPr marL="0" indent="0">
              <a:buNone/>
            </a:pPr>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FE8F97E6-3227-2C46-D2AA-37E6F1F86E64}"/>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3555545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61580-D32C-AAF4-DE08-D41A370FA11C}"/>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Parent/Guardian Code of Conduct</a:t>
            </a:r>
            <a:endParaRPr lang="en-US" dirty="0"/>
          </a:p>
        </p:txBody>
      </p:sp>
      <p:sp>
        <p:nvSpPr>
          <p:cNvPr id="3" name="Content Placeholder 2">
            <a:extLst>
              <a:ext uri="{FF2B5EF4-FFF2-40B4-BE49-F238E27FC236}">
                <a16:creationId xmlns:a16="http://schemas.microsoft.com/office/drawing/2014/main" id="{EE07069F-3D77-307A-F168-68336F6CC755}"/>
              </a:ext>
            </a:extLst>
          </p:cNvPr>
          <p:cNvSpPr>
            <a:spLocks noGrp="1"/>
          </p:cNvSpPr>
          <p:nvPr>
            <p:ph idx="1"/>
          </p:nvPr>
        </p:nvSpPr>
        <p:spPr>
          <a:xfrm>
            <a:off x="838200" y="1418252"/>
            <a:ext cx="10515600" cy="5318449"/>
          </a:xfrm>
        </p:spPr>
        <p:txBody>
          <a:bodyPr>
            <a:normAutofit fontScale="85000" lnSpcReduction="20000"/>
          </a:bodyPr>
          <a:lstStyle/>
          <a:p>
            <a:pPr marL="0" marR="0" indent="0">
              <a:spcBef>
                <a:spcPts val="0"/>
              </a:spcBef>
              <a:spcAft>
                <a:spcPts val="0"/>
              </a:spcAft>
              <a:buNone/>
            </a:pPr>
            <a:r>
              <a:rPr lang="en-CA" sz="1800" b="1" dirty="0">
                <a:solidFill>
                  <a:schemeClr val="accent2">
                    <a:lumMod val="50000"/>
                  </a:schemeClr>
                </a:solidFill>
                <a:effectLst/>
                <a:latin typeface="Calibri" panose="020F0502020204030204" pitchFamily="34" charset="0"/>
                <a:ea typeface="Times New Roman" panose="02020603050405020304" pitchFamily="18" charset="0"/>
              </a:rPr>
              <a:t>I hereby pledge…</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encourage my child to play by the rules and to treat other players, coaches, fans, and officials with respect at all times, regardless of race, gender, sexual orientation, religion or ability. </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encourage and display good sportsmanship by demonstrating positive support for all players of both teams, opponents, coaches, and officials at every game, practice, or other sporting event.</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remember that the game is for the students, not the adults.</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be supportive after each game, whether the Nighthawks win or lose.  I will recognize good efforts, teamwork, and sportsmanship.</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become familiar with the rules of the game and to support officials.  Criticism of the officials only hurts players’ and the team’s development.</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recognize the importance of volunteer coaches.  They are important to the development to my child, NHS, and our community.  </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refrain from yelling at players, coaches, officials, or parents, and in particular to refrain from the use of abusive, obscene, or profane language or gestures at NHS-sponsored events.</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that I will refrain from undermining/criticizing our team/opposing team, the coaching staffs, officials or the NBIAA by creating gossip, rumours, innuendos, or other negative press including in person or social networking.</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that I understand that that my child’s playing time is determined by his/her awareness of the game, skills, abilities, maturity, and coaches’ evaluations.  Playing time is at the discretion of the coach(es).</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respect locker rooms (or other team areas) as private areas for players, coaches, and officials only, unless I am otherwise invited to enter.</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abstain from the use of alcohol and/or drugs in the presence of student-athletes during school-sanctioned games, practices, or other team events.</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800" dirty="0">
                <a:solidFill>
                  <a:schemeClr val="accent2">
                    <a:lumMod val="50000"/>
                  </a:schemeClr>
                </a:solidFill>
                <a:effectLst/>
                <a:latin typeface="Calibri" panose="020F0502020204030204" pitchFamily="34" charset="0"/>
                <a:ea typeface="Times New Roman" panose="02020603050405020304" pitchFamily="18" charset="0"/>
              </a:rPr>
              <a:t>to disclose, in as confidential a setting as necessary, any mental, physical, social, or other health issues pertaining to my son or daughter to the school and coaching staff in a proactive manner.</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indent="0">
              <a:buNone/>
            </a:pPr>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9CC8CE95-671F-B168-AD23-39C933BCD787}"/>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1165751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B8CF2-6A5D-4A91-C988-2D5D677CC768}"/>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Parent/Guardian Code of Conduct Penalties</a:t>
            </a:r>
            <a:endParaRPr lang="en-US" dirty="0"/>
          </a:p>
        </p:txBody>
      </p:sp>
      <p:sp>
        <p:nvSpPr>
          <p:cNvPr id="3" name="Content Placeholder 2">
            <a:extLst>
              <a:ext uri="{FF2B5EF4-FFF2-40B4-BE49-F238E27FC236}">
                <a16:creationId xmlns:a16="http://schemas.microsoft.com/office/drawing/2014/main" id="{432289DC-D2A9-606A-4F1D-3F328FFF548E}"/>
              </a:ext>
            </a:extLst>
          </p:cNvPr>
          <p:cNvSpPr>
            <a:spLocks noGrp="1"/>
          </p:cNvSpPr>
          <p:nvPr>
            <p:ph idx="1"/>
          </p:nvPr>
        </p:nvSpPr>
        <p:spPr/>
        <p:txBody>
          <a:bodyPr/>
          <a:lstStyle/>
          <a:p>
            <a:pPr marL="0" marR="0" indent="0">
              <a:lnSpc>
                <a:spcPct val="100000"/>
              </a:lnSpc>
              <a:spcBef>
                <a:spcPts val="0"/>
              </a:spcBef>
              <a:spcAft>
                <a:spcPts val="0"/>
              </a:spcAft>
              <a:buNone/>
            </a:pPr>
            <a:r>
              <a:rPr lang="en-CA" sz="1800" dirty="0">
                <a:solidFill>
                  <a:schemeClr val="accent2">
                    <a:lumMod val="50000"/>
                  </a:schemeClr>
                </a:solidFill>
                <a:effectLst/>
                <a:latin typeface="Calibri" panose="020F0502020204030204" pitchFamily="34" charset="0"/>
                <a:ea typeface="Times New Roman" panose="02020603050405020304" pitchFamily="18" charset="0"/>
              </a:rPr>
              <a:t>1</a:t>
            </a:r>
            <a:r>
              <a:rPr lang="en-CA" sz="1800" baseline="30000" dirty="0">
                <a:solidFill>
                  <a:schemeClr val="accent2">
                    <a:lumMod val="50000"/>
                  </a:schemeClr>
                </a:solidFill>
                <a:effectLst/>
                <a:latin typeface="Calibri" panose="020F0502020204030204" pitchFamily="34" charset="0"/>
                <a:ea typeface="Times New Roman" panose="02020603050405020304" pitchFamily="18" charset="0"/>
              </a:rPr>
              <a:t>st</a:t>
            </a:r>
            <a:r>
              <a:rPr lang="en-CA" sz="1800" dirty="0">
                <a:solidFill>
                  <a:schemeClr val="accent2">
                    <a:lumMod val="50000"/>
                  </a:schemeClr>
                </a:solidFill>
                <a:effectLst/>
                <a:latin typeface="Calibri" panose="020F0502020204030204" pitchFamily="34" charset="0"/>
                <a:ea typeface="Times New Roman" panose="02020603050405020304" pitchFamily="18" charset="0"/>
              </a:rPr>
              <a:t> violation:  Parent/Guardian will be issued a strict warning.  Depending on the issue’s severity, school administration can issue a suspension from all NHS </a:t>
            </a:r>
            <a:r>
              <a:rPr lang="en-CA" sz="1800" dirty="0">
                <a:solidFill>
                  <a:schemeClr val="accent2">
                    <a:lumMod val="50000"/>
                  </a:schemeClr>
                </a:solidFill>
                <a:effectLst/>
                <a:latin typeface="Calibri" panose="020F0502020204030204" pitchFamily="34" charset="0"/>
                <a:ea typeface="Calibri" panose="020F0502020204030204" pitchFamily="34" charset="0"/>
              </a:rPr>
              <a:t>extra-curricular events</a:t>
            </a:r>
            <a:r>
              <a:rPr lang="en-CA" sz="1800" dirty="0">
                <a:solidFill>
                  <a:schemeClr val="accent2">
                    <a:lumMod val="50000"/>
                  </a:schemeClr>
                </a:solidFill>
                <a:effectLst/>
                <a:latin typeface="Calibri" panose="020F0502020204030204" pitchFamily="34" charset="0"/>
                <a:ea typeface="Times New Roman" panose="02020603050405020304" pitchFamily="18" charset="0"/>
              </a:rPr>
              <a:t>, both at home and away, at this (or any other) stage.</a:t>
            </a:r>
          </a:p>
          <a:p>
            <a:pPr marL="0" marR="0" indent="0">
              <a:lnSpc>
                <a:spcPct val="100000"/>
              </a:lnSpc>
              <a:spcBef>
                <a:spcPts val="0"/>
              </a:spcBef>
              <a:spcAft>
                <a:spcPts val="0"/>
              </a:spcAft>
              <a:buNone/>
            </a:pP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r>
              <a:rPr lang="en-CA" sz="1800" dirty="0">
                <a:solidFill>
                  <a:schemeClr val="accent2">
                    <a:lumMod val="50000"/>
                  </a:schemeClr>
                </a:solidFill>
                <a:effectLst/>
                <a:latin typeface="Calibri" panose="020F0502020204030204" pitchFamily="34" charset="0"/>
                <a:ea typeface="Times New Roman" panose="02020603050405020304" pitchFamily="18" charset="0"/>
              </a:rPr>
              <a:t>2</a:t>
            </a:r>
            <a:r>
              <a:rPr lang="en-CA" sz="1800" baseline="30000" dirty="0">
                <a:solidFill>
                  <a:schemeClr val="accent2">
                    <a:lumMod val="50000"/>
                  </a:schemeClr>
                </a:solidFill>
                <a:effectLst/>
                <a:latin typeface="Calibri" panose="020F0502020204030204" pitchFamily="34" charset="0"/>
                <a:ea typeface="Times New Roman" panose="02020603050405020304" pitchFamily="18" charset="0"/>
              </a:rPr>
              <a:t>nd</a:t>
            </a:r>
            <a:r>
              <a:rPr lang="en-CA" sz="1800" dirty="0">
                <a:solidFill>
                  <a:schemeClr val="accent2">
                    <a:lumMod val="50000"/>
                  </a:schemeClr>
                </a:solidFill>
                <a:effectLst/>
                <a:latin typeface="Calibri" panose="020F0502020204030204" pitchFamily="34" charset="0"/>
                <a:ea typeface="Times New Roman" panose="02020603050405020304" pitchFamily="18" charset="0"/>
              </a:rPr>
              <a:t> violation:  Parent/Guardian will be suspended from all NHS </a:t>
            </a:r>
            <a:r>
              <a:rPr lang="en-CA" sz="1800" dirty="0">
                <a:solidFill>
                  <a:schemeClr val="accent2">
                    <a:lumMod val="50000"/>
                  </a:schemeClr>
                </a:solidFill>
                <a:effectLst/>
                <a:latin typeface="Calibri" panose="020F0502020204030204" pitchFamily="34" charset="0"/>
                <a:ea typeface="Calibri" panose="020F0502020204030204" pitchFamily="34" charset="0"/>
              </a:rPr>
              <a:t>extra-curricular</a:t>
            </a:r>
            <a:r>
              <a:rPr lang="en-CA" sz="1800" dirty="0">
                <a:solidFill>
                  <a:schemeClr val="accent2">
                    <a:lumMod val="50000"/>
                  </a:schemeClr>
                </a:solidFill>
                <a:effectLst/>
                <a:latin typeface="Calibri" panose="020F0502020204030204" pitchFamily="34" charset="0"/>
                <a:ea typeface="Times New Roman" panose="02020603050405020304" pitchFamily="18" charset="0"/>
              </a:rPr>
              <a:t> events including practices, games, tournaments, or other team functions—both home and away—for a </a:t>
            </a:r>
            <a:r>
              <a:rPr lang="en-CA" sz="1800" b="1" dirty="0">
                <a:solidFill>
                  <a:schemeClr val="accent2">
                    <a:lumMod val="50000"/>
                  </a:schemeClr>
                </a:solidFill>
                <a:effectLst/>
                <a:latin typeface="Calibri" panose="020F0502020204030204" pitchFamily="34" charset="0"/>
                <a:ea typeface="Times New Roman" panose="02020603050405020304" pitchFamily="18" charset="0"/>
              </a:rPr>
              <a:t>minimum of two weeks.</a:t>
            </a:r>
            <a:r>
              <a:rPr lang="en-CA" sz="1800" dirty="0">
                <a:solidFill>
                  <a:schemeClr val="accent2">
                    <a:lumMod val="50000"/>
                  </a:schemeClr>
                </a:solidFill>
                <a:effectLst/>
                <a:latin typeface="Calibri" panose="020F0502020204030204" pitchFamily="34" charset="0"/>
                <a:ea typeface="Times New Roman" panose="02020603050405020304" pitchFamily="18" charset="0"/>
              </a:rPr>
              <a:t>  A meeting between parents and school administration is compulsory before the parent/guardian will be permitted to attend NHS extra-curricular events once again.</a:t>
            </a:r>
          </a:p>
          <a:p>
            <a:pPr marL="0" marR="0" indent="0">
              <a:lnSpc>
                <a:spcPct val="100000"/>
              </a:lnSpc>
              <a:spcBef>
                <a:spcPts val="0"/>
              </a:spcBef>
              <a:spcAft>
                <a:spcPts val="0"/>
              </a:spcAft>
              <a:buNone/>
            </a:pP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r>
              <a:rPr lang="en-CA" sz="1800" dirty="0">
                <a:solidFill>
                  <a:schemeClr val="accent2">
                    <a:lumMod val="50000"/>
                  </a:schemeClr>
                </a:solidFill>
                <a:effectLst/>
                <a:latin typeface="Calibri" panose="020F0502020204030204" pitchFamily="34" charset="0"/>
                <a:ea typeface="Times New Roman" panose="02020603050405020304" pitchFamily="18" charset="0"/>
              </a:rPr>
              <a:t>3</a:t>
            </a:r>
            <a:r>
              <a:rPr lang="en-CA" sz="1800" baseline="30000" dirty="0">
                <a:solidFill>
                  <a:schemeClr val="accent2">
                    <a:lumMod val="50000"/>
                  </a:schemeClr>
                </a:solidFill>
                <a:effectLst/>
                <a:latin typeface="Calibri" panose="020F0502020204030204" pitchFamily="34" charset="0"/>
                <a:ea typeface="Times New Roman" panose="02020603050405020304" pitchFamily="18" charset="0"/>
              </a:rPr>
              <a:t>rd</a:t>
            </a:r>
            <a:r>
              <a:rPr lang="en-CA" sz="1800" dirty="0">
                <a:solidFill>
                  <a:schemeClr val="accent2">
                    <a:lumMod val="50000"/>
                  </a:schemeClr>
                </a:solidFill>
                <a:effectLst/>
                <a:latin typeface="Calibri" panose="020F0502020204030204" pitchFamily="34" charset="0"/>
                <a:ea typeface="Times New Roman" panose="02020603050405020304" pitchFamily="18" charset="0"/>
              </a:rPr>
              <a:t> violation:  Parent/Guardian will be suspended for </a:t>
            </a:r>
            <a:r>
              <a:rPr lang="en-CA" sz="1800" b="1" dirty="0">
                <a:solidFill>
                  <a:schemeClr val="accent2">
                    <a:lumMod val="50000"/>
                  </a:schemeClr>
                </a:solidFill>
                <a:effectLst/>
                <a:latin typeface="Calibri" panose="020F0502020204030204" pitchFamily="34" charset="0"/>
                <a:ea typeface="Times New Roman" panose="02020603050405020304" pitchFamily="18" charset="0"/>
              </a:rPr>
              <a:t>one calendar year</a:t>
            </a:r>
            <a:r>
              <a:rPr lang="en-CA" sz="1800" dirty="0">
                <a:solidFill>
                  <a:schemeClr val="accent2">
                    <a:lumMod val="50000"/>
                  </a:schemeClr>
                </a:solidFill>
                <a:effectLst/>
                <a:latin typeface="Calibri" panose="020F0502020204030204" pitchFamily="34" charset="0"/>
                <a:ea typeface="Times New Roman" panose="02020603050405020304" pitchFamily="18" charset="0"/>
              </a:rPr>
              <a:t> from all NHS </a:t>
            </a:r>
            <a:r>
              <a:rPr lang="en-CA" sz="1800" dirty="0">
                <a:solidFill>
                  <a:schemeClr val="accent2">
                    <a:lumMod val="50000"/>
                  </a:schemeClr>
                </a:solidFill>
                <a:effectLst/>
                <a:latin typeface="Calibri" panose="020F0502020204030204" pitchFamily="34" charset="0"/>
                <a:ea typeface="Calibri" panose="020F0502020204030204" pitchFamily="34" charset="0"/>
              </a:rPr>
              <a:t>extra-curricular</a:t>
            </a:r>
            <a:r>
              <a:rPr lang="en-CA" sz="1800" dirty="0">
                <a:solidFill>
                  <a:schemeClr val="accent2">
                    <a:lumMod val="50000"/>
                  </a:schemeClr>
                </a:solidFill>
                <a:effectLst/>
                <a:latin typeface="Calibri" panose="020F0502020204030204" pitchFamily="34" charset="0"/>
                <a:ea typeface="Times New Roman" panose="02020603050405020304" pitchFamily="18" charset="0"/>
              </a:rPr>
              <a:t> events including games, tournaments, or other team functions, both at home and away.  A meeting between parents and school/athletic administration is compulsory before the parent/guardian will be permitted to attend NHS </a:t>
            </a:r>
            <a:r>
              <a:rPr lang="en-CA" sz="1800" dirty="0">
                <a:solidFill>
                  <a:schemeClr val="accent2">
                    <a:lumMod val="50000"/>
                  </a:schemeClr>
                </a:solidFill>
                <a:effectLst/>
                <a:latin typeface="Calibri" panose="020F0502020204030204" pitchFamily="34" charset="0"/>
                <a:ea typeface="Calibri" panose="020F0502020204030204" pitchFamily="34" charset="0"/>
              </a:rPr>
              <a:t>extra-curricular</a:t>
            </a:r>
            <a:r>
              <a:rPr lang="en-CA" sz="1800" dirty="0">
                <a:solidFill>
                  <a:schemeClr val="accent2">
                    <a:lumMod val="50000"/>
                  </a:schemeClr>
                </a:solidFill>
                <a:effectLst/>
                <a:latin typeface="Calibri" panose="020F0502020204030204" pitchFamily="34" charset="0"/>
                <a:ea typeface="Times New Roman" panose="02020603050405020304" pitchFamily="18" charset="0"/>
              </a:rPr>
              <a:t> events once again.</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indent="0">
              <a:buNone/>
            </a:pPr>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F980A32C-867B-0CAC-80BF-E2B1D4720800}"/>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336701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02976-9A0C-9061-40EE-6D9DE6EC9981}"/>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Extra-Curricular Referral Process</a:t>
            </a:r>
            <a:endParaRPr lang="en-US" dirty="0"/>
          </a:p>
        </p:txBody>
      </p:sp>
      <p:sp>
        <p:nvSpPr>
          <p:cNvPr id="3" name="Content Placeholder 2">
            <a:extLst>
              <a:ext uri="{FF2B5EF4-FFF2-40B4-BE49-F238E27FC236}">
                <a16:creationId xmlns:a16="http://schemas.microsoft.com/office/drawing/2014/main" id="{04D79BD0-589C-A70A-6199-19484D9FF5D7}"/>
              </a:ext>
            </a:extLst>
          </p:cNvPr>
          <p:cNvSpPr>
            <a:spLocks noGrp="1"/>
          </p:cNvSpPr>
          <p:nvPr>
            <p:ph idx="1"/>
          </p:nvPr>
        </p:nvSpPr>
        <p:spPr>
          <a:xfrm>
            <a:off x="838200" y="1324946"/>
            <a:ext cx="10515600" cy="5318449"/>
          </a:xfrm>
        </p:spPr>
        <p:txBody>
          <a:bodyPr>
            <a:normAutofit lnSpcReduction="10000"/>
          </a:bodyPr>
          <a:lstStyle/>
          <a:p>
            <a:pPr marL="0" marR="0" indent="0">
              <a:lnSpc>
                <a:spcPct val="100000"/>
              </a:lnSpc>
              <a:spcBef>
                <a:spcPts val="0"/>
              </a:spcBef>
              <a:spcAft>
                <a:spcPts val="0"/>
              </a:spcAft>
              <a:buNone/>
            </a:pPr>
            <a:r>
              <a:rPr lang="en-CA" sz="1500" dirty="0">
                <a:solidFill>
                  <a:schemeClr val="accent2">
                    <a:lumMod val="50000"/>
                  </a:schemeClr>
                </a:solidFill>
                <a:effectLst/>
                <a:latin typeface="Calibri" panose="020F0502020204030204" pitchFamily="34" charset="0"/>
                <a:ea typeface="Times New Roman" panose="02020603050405020304" pitchFamily="18" charset="0"/>
              </a:rPr>
              <a:t>To help students &amp; parents/guardians understand the Extra-Curricular Intervention Process, the following steps will be taken in regard to student referrals for academics, attendance and/or behavior:</a:t>
            </a:r>
          </a:p>
          <a:p>
            <a:pPr marL="0" marR="0" indent="0">
              <a:lnSpc>
                <a:spcPct val="100000"/>
              </a:lnSpc>
              <a:spcBef>
                <a:spcPts val="0"/>
              </a:spcBef>
              <a:spcAft>
                <a:spcPts val="0"/>
              </a:spcAft>
              <a:buNone/>
            </a:pPr>
            <a:endParaRPr lang="en-US" sz="15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r>
              <a:rPr lang="en-CA" sz="1500" dirty="0">
                <a:solidFill>
                  <a:schemeClr val="accent2">
                    <a:lumMod val="50000"/>
                  </a:schemeClr>
                </a:solidFill>
                <a:effectLst/>
                <a:latin typeface="Calibri" panose="020F0502020204030204" pitchFamily="34" charset="0"/>
                <a:ea typeface="Times New Roman" panose="02020603050405020304" pitchFamily="18" charset="0"/>
              </a:rPr>
              <a:t> </a:t>
            </a:r>
            <a:r>
              <a:rPr lang="en-CA" sz="1500" b="1" dirty="0">
                <a:solidFill>
                  <a:schemeClr val="accent2">
                    <a:lumMod val="50000"/>
                  </a:schemeClr>
                </a:solidFill>
                <a:effectLst/>
                <a:latin typeface="Calibri" panose="020F0502020204030204" pitchFamily="34" charset="0"/>
                <a:ea typeface="Times New Roman" panose="02020603050405020304" pitchFamily="18" charset="0"/>
              </a:rPr>
              <a:t>STEP 1</a:t>
            </a:r>
            <a:r>
              <a:rPr lang="en-CA" sz="1500" dirty="0">
                <a:solidFill>
                  <a:schemeClr val="accent2">
                    <a:lumMod val="50000"/>
                  </a:schemeClr>
                </a:solidFill>
                <a:effectLst/>
                <a:latin typeface="Calibri" panose="020F0502020204030204" pitchFamily="34" charset="0"/>
                <a:ea typeface="Times New Roman" panose="02020603050405020304" pitchFamily="18" charset="0"/>
              </a:rPr>
              <a:t>:  Student is referred to Athletic Director/Administration for the first time during the current academic year.  A decision will be made which may be:</a:t>
            </a:r>
          </a:p>
          <a:p>
            <a:pPr marL="0" marR="0" indent="0">
              <a:lnSpc>
                <a:spcPct val="100000"/>
              </a:lnSpc>
              <a:spcBef>
                <a:spcPts val="0"/>
              </a:spcBef>
              <a:spcAft>
                <a:spcPts val="0"/>
              </a:spcAft>
              <a:buNone/>
            </a:pPr>
            <a:r>
              <a:rPr lang="en-CA" sz="1500" dirty="0">
                <a:solidFill>
                  <a:schemeClr val="accent2">
                    <a:lumMod val="50000"/>
                  </a:schemeClr>
                </a:solidFill>
                <a:latin typeface="Calibri" panose="020F0502020204030204" pitchFamily="34" charset="0"/>
                <a:ea typeface="Times New Roman" panose="02020603050405020304" pitchFamily="18" charset="0"/>
              </a:rPr>
              <a:t>	&gt; </a:t>
            </a:r>
            <a:r>
              <a:rPr lang="en-CA" sz="1500" dirty="0">
                <a:solidFill>
                  <a:schemeClr val="accent2">
                    <a:lumMod val="50000"/>
                  </a:schemeClr>
                </a:solidFill>
                <a:effectLst/>
                <a:latin typeface="Calibri" panose="020F0502020204030204" pitchFamily="34" charset="0"/>
                <a:ea typeface="Times New Roman" panose="02020603050405020304" pitchFamily="18" charset="0"/>
              </a:rPr>
              <a:t>a warning </a:t>
            </a:r>
          </a:p>
          <a:p>
            <a:pPr marL="0" marR="0" indent="0">
              <a:lnSpc>
                <a:spcPct val="100000"/>
              </a:lnSpc>
              <a:spcBef>
                <a:spcPts val="0"/>
              </a:spcBef>
              <a:spcAft>
                <a:spcPts val="0"/>
              </a:spcAft>
              <a:buNone/>
            </a:pPr>
            <a:r>
              <a:rPr lang="en-CA" sz="1500" dirty="0">
                <a:solidFill>
                  <a:schemeClr val="accent2">
                    <a:lumMod val="50000"/>
                  </a:schemeClr>
                </a:solidFill>
                <a:latin typeface="Calibri" panose="020F0502020204030204" pitchFamily="34" charset="0"/>
                <a:ea typeface="Times New Roman" panose="02020603050405020304" pitchFamily="18" charset="0"/>
              </a:rPr>
              <a:t> 	</a:t>
            </a:r>
            <a:r>
              <a:rPr lang="en-CA" sz="1500" dirty="0">
                <a:solidFill>
                  <a:schemeClr val="accent2">
                    <a:lumMod val="50000"/>
                  </a:schemeClr>
                </a:solidFill>
                <a:effectLst/>
                <a:latin typeface="Calibri" panose="020F0502020204030204" pitchFamily="34" charset="0"/>
                <a:ea typeface="Times New Roman" panose="02020603050405020304" pitchFamily="18" charset="0"/>
              </a:rPr>
              <a:t>&gt; 2-week Review period, during which improvements must be made at school, but the student can still participate in extra-curricular activities</a:t>
            </a:r>
          </a:p>
          <a:p>
            <a:pPr marL="0" marR="0" indent="0">
              <a:lnSpc>
                <a:spcPct val="100000"/>
              </a:lnSpc>
              <a:spcBef>
                <a:spcPts val="0"/>
              </a:spcBef>
              <a:spcAft>
                <a:spcPts val="0"/>
              </a:spcAft>
              <a:buNone/>
            </a:pPr>
            <a:r>
              <a:rPr lang="en-CA" sz="1500" dirty="0">
                <a:solidFill>
                  <a:schemeClr val="accent2">
                    <a:lumMod val="50000"/>
                  </a:schemeClr>
                </a:solidFill>
                <a:latin typeface="Calibri" panose="020F0502020204030204" pitchFamily="34" charset="0"/>
                <a:ea typeface="Times New Roman" panose="02020603050405020304" pitchFamily="18" charset="0"/>
              </a:rPr>
              <a:t>	&gt; </a:t>
            </a:r>
            <a:r>
              <a:rPr lang="en-CA" sz="1500" dirty="0">
                <a:solidFill>
                  <a:schemeClr val="accent2">
                    <a:lumMod val="50000"/>
                  </a:schemeClr>
                </a:solidFill>
                <a:effectLst/>
                <a:latin typeface="Calibri" panose="020F0502020204030204" pitchFamily="34" charset="0"/>
                <a:ea typeface="Times New Roman" panose="02020603050405020304" pitchFamily="18" charset="0"/>
              </a:rPr>
              <a:t>an immediate removal from extra-curricular for a set period.</a:t>
            </a:r>
            <a:endParaRPr lang="en-US" sz="1500" dirty="0">
              <a:solidFill>
                <a:schemeClr val="accent2">
                  <a:lumMod val="50000"/>
                </a:schemeClr>
              </a:solidFill>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endParaRPr lang="en-CA" sz="1500" b="1" dirty="0">
              <a:solidFill>
                <a:schemeClr val="accent2">
                  <a:lumMod val="50000"/>
                </a:schemeClr>
              </a:solidFill>
              <a:effectLst/>
              <a:latin typeface="Calibri" panose="020F0502020204030204" pitchFamily="34" charset="0"/>
              <a:ea typeface="Times New Roman" panose="02020603050405020304" pitchFamily="18" charset="0"/>
            </a:endParaRPr>
          </a:p>
          <a:p>
            <a:pPr marL="0" marR="0" indent="0">
              <a:lnSpc>
                <a:spcPct val="100000"/>
              </a:lnSpc>
              <a:spcBef>
                <a:spcPts val="0"/>
              </a:spcBef>
              <a:spcAft>
                <a:spcPts val="0"/>
              </a:spcAft>
              <a:buNone/>
            </a:pPr>
            <a:r>
              <a:rPr lang="en-CA" sz="1500" b="1" dirty="0">
                <a:solidFill>
                  <a:schemeClr val="accent2">
                    <a:lumMod val="50000"/>
                  </a:schemeClr>
                </a:solidFill>
                <a:effectLst/>
                <a:latin typeface="Calibri" panose="020F0502020204030204" pitchFamily="34" charset="0"/>
                <a:ea typeface="Times New Roman" panose="02020603050405020304" pitchFamily="18" charset="0"/>
              </a:rPr>
              <a:t>STEP 2</a:t>
            </a:r>
            <a:r>
              <a:rPr lang="en-CA" sz="1500" dirty="0">
                <a:solidFill>
                  <a:schemeClr val="accent2">
                    <a:lumMod val="50000"/>
                  </a:schemeClr>
                </a:solidFill>
                <a:effectLst/>
                <a:latin typeface="Calibri" panose="020F0502020204030204" pitchFamily="34" charset="0"/>
                <a:ea typeface="Times New Roman" panose="02020603050405020304" pitchFamily="18" charset="0"/>
              </a:rPr>
              <a:t>:  Students will be re-evaluated after their Review period.  If improvements have been made, student may be reinstated fully.  If improvements have not been made then student could have review period extended, be removed from all extra-curricular activities for a set period or for the remainder of the school year.</a:t>
            </a:r>
            <a:endParaRPr lang="en-US" sz="1500" dirty="0">
              <a:solidFill>
                <a:schemeClr val="accent2">
                  <a:lumMod val="50000"/>
                </a:schemeClr>
              </a:solidFill>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endParaRPr lang="en-CA" sz="1500" b="1" dirty="0">
              <a:solidFill>
                <a:schemeClr val="accent2">
                  <a:lumMod val="50000"/>
                </a:schemeClr>
              </a:solidFill>
              <a:effectLst/>
              <a:latin typeface="Calibri" panose="020F0502020204030204" pitchFamily="34" charset="0"/>
              <a:ea typeface="Times New Roman" panose="02020603050405020304" pitchFamily="18" charset="0"/>
            </a:endParaRPr>
          </a:p>
          <a:p>
            <a:pPr marL="0" marR="0" indent="0">
              <a:lnSpc>
                <a:spcPct val="100000"/>
              </a:lnSpc>
              <a:spcBef>
                <a:spcPts val="0"/>
              </a:spcBef>
              <a:spcAft>
                <a:spcPts val="0"/>
              </a:spcAft>
              <a:buNone/>
            </a:pPr>
            <a:r>
              <a:rPr lang="en-CA" sz="1500" b="1" dirty="0">
                <a:solidFill>
                  <a:schemeClr val="accent2">
                    <a:lumMod val="50000"/>
                  </a:schemeClr>
                </a:solidFill>
                <a:effectLst/>
                <a:latin typeface="Calibri" panose="020F0502020204030204" pitchFamily="34" charset="0"/>
                <a:ea typeface="Times New Roman" panose="02020603050405020304" pitchFamily="18" charset="0"/>
              </a:rPr>
              <a:t>STEP 3</a:t>
            </a:r>
            <a:r>
              <a:rPr lang="en-CA" sz="1500" dirty="0">
                <a:solidFill>
                  <a:schemeClr val="accent2">
                    <a:lumMod val="50000"/>
                  </a:schemeClr>
                </a:solidFill>
                <a:effectLst/>
                <a:latin typeface="Calibri" panose="020F0502020204030204" pitchFamily="34" charset="0"/>
                <a:ea typeface="Times New Roman" panose="02020603050405020304" pitchFamily="18" charset="0"/>
              </a:rPr>
              <a:t>:  If a student has been removed from extra-curricular, at the end of their removal period, the Athletic Director/Administration will make a decision about their continuing participation.  If student has not made improvements, they may be given either an additional removal period or a permanent removal for remainder of school year.  If student has made improvements, they may be once again placed on 2-week review period, during which they can participate, but must continue to show improvement.</a:t>
            </a:r>
            <a:endParaRPr lang="en-US" sz="1500" dirty="0">
              <a:solidFill>
                <a:schemeClr val="accent2">
                  <a:lumMod val="50000"/>
                </a:schemeClr>
              </a:solidFill>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endParaRPr lang="en-CA" sz="1500" b="1" dirty="0">
              <a:solidFill>
                <a:schemeClr val="accent2">
                  <a:lumMod val="50000"/>
                </a:schemeClr>
              </a:solidFill>
              <a:effectLst/>
              <a:latin typeface="Calibri" panose="020F0502020204030204" pitchFamily="34" charset="0"/>
              <a:ea typeface="Times New Roman" panose="02020603050405020304" pitchFamily="18" charset="0"/>
            </a:endParaRPr>
          </a:p>
          <a:p>
            <a:pPr marL="0" marR="0" indent="0">
              <a:lnSpc>
                <a:spcPct val="100000"/>
              </a:lnSpc>
              <a:spcBef>
                <a:spcPts val="0"/>
              </a:spcBef>
              <a:spcAft>
                <a:spcPts val="0"/>
              </a:spcAft>
              <a:buNone/>
            </a:pPr>
            <a:r>
              <a:rPr lang="en-CA" sz="1500" b="1" dirty="0">
                <a:solidFill>
                  <a:schemeClr val="accent2">
                    <a:lumMod val="50000"/>
                  </a:schemeClr>
                </a:solidFill>
                <a:effectLst/>
                <a:latin typeface="Calibri" panose="020F0502020204030204" pitchFamily="34" charset="0"/>
                <a:ea typeface="Times New Roman" panose="02020603050405020304" pitchFamily="18" charset="0"/>
              </a:rPr>
              <a:t>STEP 4</a:t>
            </a:r>
            <a:r>
              <a:rPr lang="en-CA" sz="1500" dirty="0">
                <a:solidFill>
                  <a:schemeClr val="accent2">
                    <a:lumMod val="50000"/>
                  </a:schemeClr>
                </a:solidFill>
                <a:effectLst/>
                <a:latin typeface="Calibri" panose="020F0502020204030204" pitchFamily="34" charset="0"/>
                <a:ea typeface="Times New Roman" panose="02020603050405020304" pitchFamily="18" charset="0"/>
              </a:rPr>
              <a:t>:  If a student has been referred to the Athletic Director/Administration again and action has been taken previously during current school year, then the student may be given an automatic 1-week removal from extra-curricular.  A further decision in regard to their continuing participation will be made by the Athletic Director/Administration</a:t>
            </a:r>
            <a:endParaRPr lang="en-US" sz="1500" dirty="0">
              <a:solidFill>
                <a:schemeClr val="accent2">
                  <a:lumMod val="50000"/>
                </a:schemeClr>
              </a:solidFill>
              <a:latin typeface="Times New Roman" panose="02020603050405020304" pitchFamily="18" charset="0"/>
              <a:ea typeface="Times New Roman" panose="02020603050405020304" pitchFamily="18" charset="0"/>
            </a:endParaRPr>
          </a:p>
          <a:p>
            <a:pPr marL="0" marR="0" indent="0">
              <a:lnSpc>
                <a:spcPct val="100000"/>
              </a:lnSpc>
              <a:spcBef>
                <a:spcPts val="0"/>
              </a:spcBef>
              <a:spcAft>
                <a:spcPts val="0"/>
              </a:spcAft>
              <a:buNone/>
            </a:pPr>
            <a:endParaRPr lang="en-CA" sz="1500" b="1" dirty="0">
              <a:solidFill>
                <a:schemeClr val="accent2">
                  <a:lumMod val="50000"/>
                </a:schemeClr>
              </a:solidFill>
              <a:effectLst/>
              <a:latin typeface="Calibri" panose="020F0502020204030204" pitchFamily="34" charset="0"/>
              <a:ea typeface="Times New Roman" panose="02020603050405020304" pitchFamily="18" charset="0"/>
            </a:endParaRPr>
          </a:p>
          <a:p>
            <a:pPr marL="0" marR="0" indent="0">
              <a:lnSpc>
                <a:spcPct val="100000"/>
              </a:lnSpc>
              <a:spcBef>
                <a:spcPts val="0"/>
              </a:spcBef>
              <a:spcAft>
                <a:spcPts val="0"/>
              </a:spcAft>
              <a:buNone/>
            </a:pPr>
            <a:r>
              <a:rPr lang="en-CA" sz="1500" b="1" dirty="0">
                <a:solidFill>
                  <a:schemeClr val="accent2">
                    <a:lumMod val="50000"/>
                  </a:schemeClr>
                </a:solidFill>
                <a:effectLst/>
                <a:latin typeface="Calibri" panose="020F0502020204030204" pitchFamily="34" charset="0"/>
                <a:ea typeface="Times New Roman" panose="02020603050405020304" pitchFamily="18" charset="0"/>
              </a:rPr>
              <a:t>STEP 5</a:t>
            </a:r>
            <a:r>
              <a:rPr lang="en-CA" sz="1500" dirty="0">
                <a:solidFill>
                  <a:schemeClr val="accent2">
                    <a:lumMod val="50000"/>
                  </a:schemeClr>
                </a:solidFill>
                <a:effectLst/>
                <a:latin typeface="Calibri" panose="020F0502020204030204" pitchFamily="34" charset="0"/>
                <a:ea typeface="Times New Roman" panose="02020603050405020304" pitchFamily="18" charset="0"/>
              </a:rPr>
              <a:t>:  Permanent removal for the remainder of the school year, if student continues to have issues with academics, behavior and/or attendance.</a:t>
            </a:r>
            <a:endParaRPr lang="en-US" sz="1500" dirty="0">
              <a:solidFill>
                <a:schemeClr val="accent2">
                  <a:lumMod val="50000"/>
                </a:schemeClr>
              </a:solidFill>
              <a:effectLst/>
              <a:latin typeface="Times New Roman" panose="02020603050405020304" pitchFamily="18" charset="0"/>
              <a:ea typeface="Times New Roman" panose="02020603050405020304" pitchFamily="18" charset="0"/>
            </a:endParaRP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E050BDA0-FE92-2DEA-DA49-B997F1752406}"/>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3266550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B93C6-D5A3-97C4-1F4F-EB78D9689454}"/>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NHS Travel Policy </a:t>
            </a:r>
            <a:endParaRPr lang="en-US" dirty="0"/>
          </a:p>
        </p:txBody>
      </p:sp>
      <p:sp>
        <p:nvSpPr>
          <p:cNvPr id="3" name="Content Placeholder 2">
            <a:extLst>
              <a:ext uri="{FF2B5EF4-FFF2-40B4-BE49-F238E27FC236}">
                <a16:creationId xmlns:a16="http://schemas.microsoft.com/office/drawing/2014/main" id="{36B4D1F6-DB9B-22D2-27AC-FD87D1D73D38}"/>
              </a:ext>
            </a:extLst>
          </p:cNvPr>
          <p:cNvSpPr>
            <a:spLocks noGrp="1"/>
          </p:cNvSpPr>
          <p:nvPr>
            <p:ph idx="1"/>
          </p:nvPr>
        </p:nvSpPr>
        <p:spPr/>
        <p:txBody>
          <a:bodyPr/>
          <a:lstStyle/>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CA"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Teams will be responsible for submitting their travel list prior to departure to Administration and Athletic Director </a:t>
            </a:r>
            <a:endParaRPr lang="en-US"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CA"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The travel list will contain all player names, parent names and contact information.</a:t>
            </a:r>
            <a:endParaRPr lang="en-US"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CA"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All drivers must be approved by the administration and MUST be at least 21 years of age. </a:t>
            </a:r>
            <a:endParaRPr lang="en-US"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CA"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Students not abiding by travel regulations will be subject to disciplinary action by the coach, Athletic Director and/or Administration. </a:t>
            </a:r>
            <a:endParaRPr lang="en-US"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CA"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UNDER NO CIRCUMSTANCE ARE STUDENTS PERMITTED TO TRANSPORT THEMSELVES TO ANY AWAY EVENT!! </a:t>
            </a:r>
            <a:endParaRPr lang="en-US" sz="26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5F42A756-BF02-C3CA-C0E5-EC87427BD0D6}"/>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3412402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1FCB8-85B7-6659-319B-A11A6ABCB89D}"/>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New Brunswick Interscholastic Athletic Association (NBIAA)</a:t>
            </a:r>
            <a:endParaRPr lang="en-US" dirty="0"/>
          </a:p>
        </p:txBody>
      </p:sp>
      <p:pic>
        <p:nvPicPr>
          <p:cNvPr id="5" name="Content Placeholder 4" descr="A green and red logo&#10;&#10;Description automatically generated">
            <a:extLst>
              <a:ext uri="{FF2B5EF4-FFF2-40B4-BE49-F238E27FC236}">
                <a16:creationId xmlns:a16="http://schemas.microsoft.com/office/drawing/2014/main" id="{28C0AC17-8E6C-BF6B-B517-29F8D8664398}"/>
              </a:ext>
            </a:extLst>
          </p:cNvPr>
          <p:cNvPicPr>
            <a:picLocks noGrp="1" noChangeAspect="1"/>
          </p:cNvPicPr>
          <p:nvPr>
            <p:ph idx="1"/>
          </p:nvPr>
        </p:nvPicPr>
        <p:blipFill>
          <a:blip r:embed="rId2">
            <a:alphaModFix amt="20000"/>
            <a:extLst>
              <a:ext uri="{28A0092B-C50C-407E-A947-70E740481C1C}">
                <a14:useLocalDpi xmlns:a14="http://schemas.microsoft.com/office/drawing/2010/main" val="0"/>
              </a:ext>
            </a:extLst>
          </a:blip>
          <a:stretch>
            <a:fillRect/>
          </a:stretch>
        </p:blipFill>
        <p:spPr>
          <a:xfrm>
            <a:off x="3365749" y="1825625"/>
            <a:ext cx="5460502" cy="4351338"/>
          </a:xfrm>
        </p:spPr>
      </p:pic>
      <p:sp>
        <p:nvSpPr>
          <p:cNvPr id="6" name="Content Placeholder 2">
            <a:extLst>
              <a:ext uri="{FF2B5EF4-FFF2-40B4-BE49-F238E27FC236}">
                <a16:creationId xmlns:a16="http://schemas.microsoft.com/office/drawing/2014/main" id="{E2859D8E-DDC5-0BB3-3F33-F13342A02E1C}"/>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rgbClr val="8B0000"/>
                </a:solidFill>
                <a:latin typeface="Calibri" panose="020F0502020204030204" pitchFamily="34" charset="0"/>
              </a:rPr>
              <a:t>What is the NBIAA?</a:t>
            </a:r>
          </a:p>
          <a:p>
            <a:pPr marL="0" indent="0">
              <a:buNone/>
            </a:pPr>
            <a:r>
              <a:rPr lang="en-US" dirty="0">
                <a:solidFill>
                  <a:srgbClr val="8B0000"/>
                </a:solidFill>
                <a:latin typeface="Calibri" panose="020F0502020204030204" pitchFamily="34" charset="0"/>
              </a:rPr>
              <a:t>	</a:t>
            </a:r>
            <a:r>
              <a:rPr lang="en-US" dirty="0">
                <a:hlinkClick r:id="rId3"/>
              </a:rPr>
              <a:t>lms.coach.ca/</a:t>
            </a:r>
            <a:r>
              <a:rPr lang="en-US" dirty="0" err="1">
                <a:hlinkClick r:id="rId3"/>
              </a:rPr>
              <a:t>schoolsportcanada</a:t>
            </a:r>
            <a:r>
              <a:rPr lang="en-US" dirty="0">
                <a:hlinkClick r:id="rId3"/>
              </a:rPr>
              <a:t>/</a:t>
            </a:r>
            <a:r>
              <a:rPr lang="en-US" dirty="0" err="1">
                <a:hlinkClick r:id="rId3"/>
              </a:rPr>
              <a:t>nbiaa-en</a:t>
            </a:r>
            <a:r>
              <a:rPr lang="en-US" dirty="0">
                <a:hlinkClick r:id="rId3"/>
              </a:rPr>
              <a:t>/assets/video/introVideo.mp4</a:t>
            </a:r>
            <a:endParaRPr lang="en-US" dirty="0">
              <a:solidFill>
                <a:srgbClr val="8B0000"/>
              </a:solidFill>
              <a:latin typeface="Calibri" panose="020F0502020204030204" pitchFamily="34" charset="0"/>
            </a:endParaRPr>
          </a:p>
          <a:p>
            <a:endParaRPr lang="en-US" dirty="0">
              <a:solidFill>
                <a:srgbClr val="8B0000"/>
              </a:solidFill>
              <a:latin typeface="Calibri" panose="020F0502020204030204" pitchFamily="34" charset="0"/>
            </a:endParaRPr>
          </a:p>
          <a:p>
            <a:pPr>
              <a:lnSpc>
                <a:spcPct val="100000"/>
              </a:lnSpc>
              <a:buFont typeface="Symbol" panose="05050102010706020507" pitchFamily="18" charset="2"/>
              <a:buChar char="·"/>
            </a:pPr>
            <a:r>
              <a:rPr lang="en-US" dirty="0">
                <a:solidFill>
                  <a:schemeClr val="accent2">
                    <a:lumMod val="50000"/>
                  </a:schemeClr>
                </a:solidFill>
                <a:latin typeface="Calibri" panose="020F0502020204030204" pitchFamily="34" charset="0"/>
              </a:rPr>
              <a:t>The NBIAA is the governing body for high school sport in New Brunswick.  As such, each school that is a member, must adhere to the rules &amp; regulations set forth by the NBIAA.</a:t>
            </a:r>
          </a:p>
          <a:p>
            <a:endParaRPr lang="en-US" sz="1800" dirty="0">
              <a:solidFill>
                <a:schemeClr val="accent2">
                  <a:lumMod val="50000"/>
                </a:schemeClr>
              </a:solidFill>
              <a:latin typeface="Calibri" panose="020F0502020204030204" pitchFamily="34" charset="0"/>
            </a:endParaRPr>
          </a:p>
          <a:p>
            <a:endParaRPr lang="en-US" dirty="0"/>
          </a:p>
        </p:txBody>
      </p:sp>
    </p:spTree>
    <p:extLst>
      <p:ext uri="{BB962C8B-B14F-4D97-AF65-F5344CB8AC3E}">
        <p14:creationId xmlns:p14="http://schemas.microsoft.com/office/powerpoint/2010/main" val="3153885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06FF7-7C13-D062-0D92-18C86AD61101}"/>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NBIAA Discipline Procedures </a:t>
            </a:r>
            <a:endParaRPr lang="en-US" dirty="0"/>
          </a:p>
        </p:txBody>
      </p:sp>
      <p:sp>
        <p:nvSpPr>
          <p:cNvPr id="3" name="Content Placeholder 2">
            <a:extLst>
              <a:ext uri="{FF2B5EF4-FFF2-40B4-BE49-F238E27FC236}">
                <a16:creationId xmlns:a16="http://schemas.microsoft.com/office/drawing/2014/main" id="{7D717554-D4A1-102C-5D6A-90638DE9D47F}"/>
              </a:ext>
            </a:extLst>
          </p:cNvPr>
          <p:cNvSpPr>
            <a:spLocks noGrp="1"/>
          </p:cNvSpPr>
          <p:nvPr>
            <p:ph idx="1"/>
          </p:nvPr>
        </p:nvSpPr>
        <p:spPr/>
        <p:txBody>
          <a:bodyPr/>
          <a:lstStyle/>
          <a:p>
            <a:r>
              <a:rPr lang="en-US" sz="2400" dirty="0">
                <a:solidFill>
                  <a:srgbClr val="8B0000"/>
                </a:solidFill>
                <a:latin typeface="Calibri" panose="020F0502020204030204" pitchFamily="34" charset="0"/>
              </a:rPr>
              <a:t>All game incidents are reported to the NBIAA and the conference discipline committees</a:t>
            </a:r>
          </a:p>
          <a:p>
            <a:r>
              <a:rPr lang="en-US" sz="2400" dirty="0">
                <a:solidFill>
                  <a:srgbClr val="8B0000"/>
                </a:solidFill>
                <a:latin typeface="Calibri" panose="020F0502020204030204" pitchFamily="34" charset="0"/>
              </a:rPr>
              <a:t>Suspensions are handed out by the Western Conference Discipline Committee and/or the NBIAA office - depending on the severity of the incident in question</a:t>
            </a:r>
          </a:p>
          <a:p>
            <a:r>
              <a:rPr lang="en-US" sz="2400" dirty="0">
                <a:solidFill>
                  <a:srgbClr val="8B0000"/>
                </a:solidFill>
                <a:latin typeface="Calibri" panose="020F0502020204030204" pitchFamily="34" charset="0"/>
              </a:rPr>
              <a:t>Any </a:t>
            </a:r>
            <a:r>
              <a:rPr lang="en-US" sz="2400" dirty="0" err="1">
                <a:solidFill>
                  <a:srgbClr val="8B0000"/>
                </a:solidFill>
                <a:latin typeface="Calibri" panose="020F0502020204030204" pitchFamily="34" charset="0"/>
              </a:rPr>
              <a:t>behaviours</a:t>
            </a:r>
            <a:r>
              <a:rPr lang="en-US" sz="2400" dirty="0">
                <a:solidFill>
                  <a:srgbClr val="8B0000"/>
                </a:solidFill>
                <a:latin typeface="Calibri" panose="020F0502020204030204" pitchFamily="34" charset="0"/>
              </a:rPr>
              <a:t> and/or actions which bring </a:t>
            </a:r>
            <a:r>
              <a:rPr lang="en-US" sz="2400" dirty="0" err="1">
                <a:solidFill>
                  <a:srgbClr val="8B0000"/>
                </a:solidFill>
                <a:latin typeface="Calibri" panose="020F0502020204030204" pitchFamily="34" charset="0"/>
              </a:rPr>
              <a:t>dishonour</a:t>
            </a:r>
            <a:r>
              <a:rPr lang="en-US" sz="2400" dirty="0">
                <a:solidFill>
                  <a:srgbClr val="8B0000"/>
                </a:solidFill>
                <a:latin typeface="Calibri" panose="020F0502020204030204" pitchFamily="34" charset="0"/>
              </a:rPr>
              <a:t> to a team, school, the NBIAA, </a:t>
            </a:r>
            <a:r>
              <a:rPr lang="en-US" sz="2400" dirty="0" err="1">
                <a:solidFill>
                  <a:srgbClr val="8B0000"/>
                </a:solidFill>
                <a:latin typeface="Calibri" panose="020F0502020204030204" pitchFamily="34" charset="0"/>
              </a:rPr>
              <a:t>etc</a:t>
            </a:r>
            <a:r>
              <a:rPr lang="en-US" sz="2400" dirty="0">
                <a:solidFill>
                  <a:srgbClr val="8B0000"/>
                </a:solidFill>
                <a:latin typeface="Calibri" panose="020F0502020204030204" pitchFamily="34" charset="0"/>
              </a:rPr>
              <a:t> are tracked during a students' 4 years in high school. (EX: fighting, verbal abuse, </a:t>
            </a:r>
            <a:r>
              <a:rPr lang="en-US" sz="2400" dirty="0" err="1">
                <a:solidFill>
                  <a:srgbClr val="8B0000"/>
                </a:solidFill>
                <a:latin typeface="Calibri" panose="020F0502020204030204" pitchFamily="34" charset="0"/>
              </a:rPr>
              <a:t>etc</a:t>
            </a:r>
            <a:r>
              <a:rPr lang="en-US" sz="2400" dirty="0">
                <a:solidFill>
                  <a:srgbClr val="8B0000"/>
                </a:solidFill>
                <a:latin typeface="Calibri" panose="020F0502020204030204" pitchFamily="34" charset="0"/>
              </a:rPr>
              <a:t>)</a:t>
            </a:r>
          </a:p>
          <a:p>
            <a:r>
              <a:rPr lang="en-US" sz="2400" dirty="0">
                <a:solidFill>
                  <a:srgbClr val="8B0000"/>
                </a:solidFill>
                <a:latin typeface="Calibri" panose="020F0502020204030204" pitchFamily="34" charset="0"/>
              </a:rPr>
              <a:t>A student may be removed from all NBIAA activities if they accumulate these types of </a:t>
            </a:r>
            <a:r>
              <a:rPr lang="en-US" sz="2400" dirty="0" err="1">
                <a:solidFill>
                  <a:srgbClr val="8B0000"/>
                </a:solidFill>
                <a:latin typeface="Calibri" panose="020F0502020204030204" pitchFamily="34" charset="0"/>
              </a:rPr>
              <a:t>behaviours</a:t>
            </a:r>
            <a:r>
              <a:rPr lang="en-US" sz="2400" dirty="0">
                <a:solidFill>
                  <a:srgbClr val="8B0000"/>
                </a:solidFill>
                <a:latin typeface="Calibri" panose="020F0502020204030204" pitchFamily="34" charset="0"/>
              </a:rPr>
              <a:t>. </a:t>
            </a:r>
          </a:p>
          <a:p>
            <a:r>
              <a:rPr lang="en-US" sz="2400" dirty="0">
                <a:solidFill>
                  <a:srgbClr val="8B0000"/>
                </a:solidFill>
                <a:latin typeface="Calibri" panose="020F0502020204030204" pitchFamily="34" charset="0"/>
              </a:rPr>
              <a:t>Be sure to check with your coach OR Athletic Director to find out more detailed information in regard to discipline procedures. </a:t>
            </a:r>
          </a:p>
          <a:p>
            <a:endParaRPr lang="en-US" sz="1800" dirty="0">
              <a:solidFill>
                <a:srgbClr val="8B0000"/>
              </a:solidFill>
              <a:latin typeface="Calibri" panose="020F0502020204030204" pitchFamily="34" charset="0"/>
            </a:endParaRPr>
          </a:p>
          <a:p>
            <a:endParaRPr lang="en-US" dirty="0"/>
          </a:p>
        </p:txBody>
      </p:sp>
      <p:pic>
        <p:nvPicPr>
          <p:cNvPr id="4" name="Content Placeholder 4" descr="A green and red logo&#10;&#10;Description automatically generated">
            <a:extLst>
              <a:ext uri="{FF2B5EF4-FFF2-40B4-BE49-F238E27FC236}">
                <a16:creationId xmlns:a16="http://schemas.microsoft.com/office/drawing/2014/main" id="{51C6D4B7-0816-B6A5-B2B4-6658A215F2F0}"/>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3365749" y="1825625"/>
            <a:ext cx="5460502" cy="4351338"/>
          </a:xfrm>
          <a:prstGeom prst="rect">
            <a:avLst/>
          </a:prstGeom>
        </p:spPr>
      </p:pic>
    </p:spTree>
    <p:extLst>
      <p:ext uri="{BB962C8B-B14F-4D97-AF65-F5344CB8AC3E}">
        <p14:creationId xmlns:p14="http://schemas.microsoft.com/office/powerpoint/2010/main" val="2951761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A4599-A764-DEA0-6A14-960AE0D4B220}"/>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NHS Athlete Commitment </a:t>
            </a:r>
            <a:endParaRPr lang="en-US" dirty="0"/>
          </a:p>
        </p:txBody>
      </p:sp>
      <p:sp>
        <p:nvSpPr>
          <p:cNvPr id="3" name="Content Placeholder 2">
            <a:extLst>
              <a:ext uri="{FF2B5EF4-FFF2-40B4-BE49-F238E27FC236}">
                <a16:creationId xmlns:a16="http://schemas.microsoft.com/office/drawing/2014/main" id="{BA74E438-05D4-4694-B929-C045BBC8309F}"/>
              </a:ext>
            </a:extLst>
          </p:cNvPr>
          <p:cNvSpPr>
            <a:spLocks noGrp="1"/>
          </p:cNvSpPr>
          <p:nvPr>
            <p:ph idx="1"/>
          </p:nvPr>
        </p:nvSpPr>
        <p:spPr/>
        <p:txBody>
          <a:bodyPr/>
          <a:lstStyle/>
          <a:p>
            <a:pPr>
              <a:buFont typeface="Symbol" panose="05050102010706020507" pitchFamily="18" charset="2"/>
              <a:buChar char="·"/>
            </a:pPr>
            <a:r>
              <a:rPr lang="en-US" sz="3200" dirty="0">
                <a:solidFill>
                  <a:schemeClr val="accent2">
                    <a:lumMod val="50000"/>
                  </a:schemeClr>
                </a:solidFill>
                <a:latin typeface="Calibri" panose="020F0502020204030204" pitchFamily="34" charset="0"/>
              </a:rPr>
              <a:t>Students are to make every effort to attend all games and practices.  </a:t>
            </a:r>
          </a:p>
          <a:p>
            <a:pPr>
              <a:buFont typeface="Symbol" panose="05050102010706020507" pitchFamily="18" charset="2"/>
              <a:buChar char="·"/>
            </a:pPr>
            <a:r>
              <a:rPr lang="en-US" sz="3200" dirty="0">
                <a:solidFill>
                  <a:schemeClr val="accent2">
                    <a:lumMod val="50000"/>
                  </a:schemeClr>
                </a:solidFill>
                <a:latin typeface="Calibri" panose="020F0502020204030204" pitchFamily="34" charset="0"/>
              </a:rPr>
              <a:t>If they are unable to attend they are to speak to their coach.</a:t>
            </a:r>
          </a:p>
          <a:p>
            <a:pPr>
              <a:buFont typeface="Symbol" panose="05050102010706020507" pitchFamily="18" charset="2"/>
              <a:buChar char="·"/>
            </a:pPr>
            <a:r>
              <a:rPr lang="en-US" sz="3200" dirty="0">
                <a:solidFill>
                  <a:schemeClr val="accent2">
                    <a:lumMod val="50000"/>
                  </a:schemeClr>
                </a:solidFill>
                <a:latin typeface="Calibri" panose="020F0502020204030204" pitchFamily="34" charset="0"/>
              </a:rPr>
              <a:t>Please remember that coaches/teammates are committed to being present, so it is very important you are there  </a:t>
            </a:r>
          </a:p>
          <a:p>
            <a:pPr>
              <a:buFont typeface="Symbol" panose="05050102010706020507" pitchFamily="18" charset="2"/>
              <a:buChar char="·"/>
            </a:pPr>
            <a:r>
              <a:rPr lang="en-US" sz="3200" dirty="0">
                <a:solidFill>
                  <a:schemeClr val="accent2">
                    <a:lumMod val="50000"/>
                  </a:schemeClr>
                </a:solidFill>
                <a:latin typeface="Calibri" panose="020F0502020204030204" pitchFamily="34" charset="0"/>
              </a:rPr>
              <a:t>Students must be present at school the day of and the day after a sporting event </a:t>
            </a: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E9306326-C8BA-7A0E-24CF-9E321C42922E}"/>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2789401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4087E6B6-7453-6E9B-47D5-505C49BF382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7642" y="536761"/>
            <a:ext cx="8676716" cy="5784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72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BEBA6-036F-5D9C-7E81-94E4047EE213}"/>
              </a:ext>
            </a:extLst>
          </p:cNvPr>
          <p:cNvSpPr>
            <a:spLocks noGrp="1"/>
          </p:cNvSpPr>
          <p:nvPr>
            <p:ph type="title"/>
          </p:nvPr>
        </p:nvSpPr>
        <p:spPr/>
        <p:txBody>
          <a:bodyPr>
            <a:normAutofit fontScale="90000"/>
          </a:bodyPr>
          <a:lstStyle/>
          <a:p>
            <a:br>
              <a:rPr lang="en-US" sz="5400" b="1" dirty="0">
                <a:solidFill>
                  <a:schemeClr val="accent2">
                    <a:lumMod val="50000"/>
                  </a:schemeClr>
                </a:solidFill>
                <a:latin typeface="Calibri" panose="020F0502020204030204" pitchFamily="34" charset="0"/>
              </a:rPr>
            </a:br>
            <a:r>
              <a:rPr lang="en-US" sz="5400" b="1" dirty="0">
                <a:solidFill>
                  <a:schemeClr val="accent2">
                    <a:lumMod val="50000"/>
                  </a:schemeClr>
                </a:solidFill>
                <a:latin typeface="Calibri" panose="020F0502020204030204" pitchFamily="34" charset="0"/>
              </a:rPr>
              <a:t>Parent Athletic Information Meeting</a:t>
            </a:r>
            <a:br>
              <a:rPr lang="en-US" sz="1800" b="1" dirty="0">
                <a:solidFill>
                  <a:srgbClr val="C00000"/>
                </a:solidFill>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7B8BEBC7-C891-7DA2-4FEE-E4243ECA9114}"/>
              </a:ext>
            </a:extLst>
          </p:cNvPr>
          <p:cNvSpPr>
            <a:spLocks noGrp="1"/>
          </p:cNvSpPr>
          <p:nvPr>
            <p:ph idx="1"/>
          </p:nvPr>
        </p:nvSpPr>
        <p:spPr/>
        <p:txBody>
          <a:bodyPr>
            <a:normAutofit lnSpcReduction="10000"/>
          </a:bodyPr>
          <a:lstStyle/>
          <a:p>
            <a:pPr marL="0" indent="0">
              <a:buNone/>
            </a:pPr>
            <a:r>
              <a:rPr lang="en-US" sz="2200" dirty="0">
                <a:solidFill>
                  <a:schemeClr val="accent2">
                    <a:lumMod val="50000"/>
                  </a:schemeClr>
                </a:solidFill>
                <a:latin typeface="Calibri" panose="020F0502020204030204" pitchFamily="34" charset="0"/>
              </a:rPr>
              <a:t>1. a) Nackawic High Extra-Curricular Code of Conduct</a:t>
            </a:r>
          </a:p>
          <a:p>
            <a:pPr marL="0" indent="0">
              <a:buNone/>
            </a:pPr>
            <a:r>
              <a:rPr lang="en-US" sz="2200" dirty="0">
                <a:solidFill>
                  <a:schemeClr val="accent2">
                    <a:lumMod val="50000"/>
                  </a:schemeClr>
                </a:solidFill>
                <a:latin typeface="Calibri" panose="020F0502020204030204" pitchFamily="34" charset="0"/>
              </a:rPr>
              <a:t>    b) Participant Expectations</a:t>
            </a:r>
          </a:p>
          <a:p>
            <a:pPr marL="0" indent="0">
              <a:buNone/>
            </a:pPr>
            <a:r>
              <a:rPr lang="en-US" sz="2200" dirty="0">
                <a:solidFill>
                  <a:schemeClr val="accent2">
                    <a:lumMod val="50000"/>
                  </a:schemeClr>
                </a:solidFill>
                <a:latin typeface="Calibri" panose="020F0502020204030204" pitchFamily="34" charset="0"/>
              </a:rPr>
              <a:t>    c) Sports Fees</a:t>
            </a:r>
          </a:p>
          <a:p>
            <a:pPr marL="0" indent="0">
              <a:buNone/>
            </a:pPr>
            <a:r>
              <a:rPr lang="en-US" sz="2200" dirty="0">
                <a:solidFill>
                  <a:schemeClr val="accent2">
                    <a:lumMod val="50000"/>
                  </a:schemeClr>
                </a:solidFill>
                <a:latin typeface="Calibri" panose="020F0502020204030204" pitchFamily="34" charset="0"/>
              </a:rPr>
              <a:t>2. Player Information</a:t>
            </a:r>
          </a:p>
          <a:p>
            <a:pPr marL="0" indent="0">
              <a:buNone/>
            </a:pPr>
            <a:r>
              <a:rPr lang="en-US" sz="2200" dirty="0">
                <a:solidFill>
                  <a:schemeClr val="accent2">
                    <a:lumMod val="50000"/>
                  </a:schemeClr>
                </a:solidFill>
                <a:latin typeface="Calibri" panose="020F0502020204030204" pitchFamily="34" charset="0"/>
              </a:rPr>
              <a:t>3. Athlete Insurance </a:t>
            </a:r>
          </a:p>
          <a:p>
            <a:pPr marL="0" indent="0">
              <a:buNone/>
            </a:pPr>
            <a:r>
              <a:rPr lang="en-US" sz="2200" dirty="0">
                <a:solidFill>
                  <a:schemeClr val="accent2">
                    <a:lumMod val="50000"/>
                  </a:schemeClr>
                </a:solidFill>
                <a:latin typeface="Calibri" panose="020F0502020204030204" pitchFamily="34" charset="0"/>
              </a:rPr>
              <a:t>4. Parent/Guardian Requirements</a:t>
            </a:r>
          </a:p>
          <a:p>
            <a:pPr marL="0" indent="0">
              <a:buNone/>
            </a:pPr>
            <a:r>
              <a:rPr lang="en-US" sz="2200" dirty="0">
                <a:solidFill>
                  <a:schemeClr val="accent2">
                    <a:lumMod val="50000"/>
                  </a:schemeClr>
                </a:solidFill>
                <a:latin typeface="Calibri" panose="020F0502020204030204" pitchFamily="34" charset="0"/>
              </a:rPr>
              <a:t>5. Parent/Guardian Code of Conduct </a:t>
            </a:r>
          </a:p>
          <a:p>
            <a:pPr marL="0" indent="0">
              <a:buNone/>
            </a:pPr>
            <a:r>
              <a:rPr lang="en-US" sz="2200" dirty="0">
                <a:solidFill>
                  <a:schemeClr val="accent2">
                    <a:lumMod val="50000"/>
                  </a:schemeClr>
                </a:solidFill>
                <a:latin typeface="Calibri" panose="020F0502020204030204" pitchFamily="34" charset="0"/>
              </a:rPr>
              <a:t>6. Extra-Curricular Referral Process </a:t>
            </a:r>
          </a:p>
          <a:p>
            <a:pPr marL="0" indent="0">
              <a:buNone/>
            </a:pPr>
            <a:r>
              <a:rPr lang="en-US" sz="2200" dirty="0">
                <a:solidFill>
                  <a:schemeClr val="accent2">
                    <a:lumMod val="50000"/>
                  </a:schemeClr>
                </a:solidFill>
                <a:latin typeface="Calibri" panose="020F0502020204030204" pitchFamily="34" charset="0"/>
              </a:rPr>
              <a:t>7. Nackawic High Travel Policy Information</a:t>
            </a:r>
          </a:p>
          <a:p>
            <a:pPr marL="0" indent="0">
              <a:buNone/>
            </a:pPr>
            <a:r>
              <a:rPr lang="en-US" sz="2200" dirty="0">
                <a:solidFill>
                  <a:schemeClr val="accent2">
                    <a:lumMod val="50000"/>
                  </a:schemeClr>
                </a:solidFill>
                <a:latin typeface="Calibri" panose="020F0502020204030204" pitchFamily="34" charset="0"/>
              </a:rPr>
              <a:t>8. NBIAA Information</a:t>
            </a:r>
          </a:p>
          <a:p>
            <a:pPr marL="0" indent="0">
              <a:buNone/>
            </a:pPr>
            <a:r>
              <a:rPr lang="en-US" sz="2200" dirty="0">
                <a:solidFill>
                  <a:schemeClr val="accent2">
                    <a:lumMod val="50000"/>
                  </a:schemeClr>
                </a:solidFill>
                <a:latin typeface="Calibri" panose="020F0502020204030204" pitchFamily="34" charset="0"/>
              </a:rPr>
              <a:t>9. Athlete Commitment</a:t>
            </a: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7786D49E-EDCE-255F-1055-90208879FAFE}"/>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362516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red and black bird with yellow wings&#10;&#10;Description automatically generated">
            <a:extLst>
              <a:ext uri="{FF2B5EF4-FFF2-40B4-BE49-F238E27FC236}">
                <a16:creationId xmlns:a16="http://schemas.microsoft.com/office/drawing/2014/main" id="{2A8626C1-76B0-E6FA-489D-2166D720074B}"/>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
        <p:nvSpPr>
          <p:cNvPr id="2" name="Title 1">
            <a:extLst>
              <a:ext uri="{FF2B5EF4-FFF2-40B4-BE49-F238E27FC236}">
                <a16:creationId xmlns:a16="http://schemas.microsoft.com/office/drawing/2014/main" id="{07269299-8F37-FCDF-442E-11306AC59550}"/>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NHS Extra-Curricular Code of Conduct</a:t>
            </a:r>
            <a:endParaRPr lang="en-US" dirty="0"/>
          </a:p>
        </p:txBody>
      </p:sp>
      <p:sp>
        <p:nvSpPr>
          <p:cNvPr id="3" name="Content Placeholder 2">
            <a:extLst>
              <a:ext uri="{FF2B5EF4-FFF2-40B4-BE49-F238E27FC236}">
                <a16:creationId xmlns:a16="http://schemas.microsoft.com/office/drawing/2014/main" id="{A8086859-3A3E-413C-2C20-67C233001422}"/>
              </a:ext>
            </a:extLst>
          </p:cNvPr>
          <p:cNvSpPr>
            <a:spLocks noGrp="1"/>
          </p:cNvSpPr>
          <p:nvPr>
            <p:ph idx="1"/>
          </p:nvPr>
        </p:nvSpPr>
        <p:spPr/>
        <p:txBody>
          <a:bodyPr/>
          <a:lstStyle/>
          <a:p>
            <a:pPr marL="0" indent="0">
              <a:lnSpc>
                <a:spcPct val="150000"/>
              </a:lnSpc>
              <a:spcAft>
                <a:spcPts val="600"/>
              </a:spcAft>
              <a:buNone/>
            </a:pPr>
            <a:r>
              <a:rPr lang="en-CA" sz="3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At Nackawic High School,  we want our extra-curricular participants to know that it is a privilege to represent NHS in various activities and in doing so there comes a lot of dedication and responsibility. NHS takes pride in our students and the sportsmanship they continuously display!</a:t>
            </a:r>
            <a:endParaRPr lang="en-US" sz="3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2007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D183B-E4F6-6ADC-C0CF-308DFBDF3566}"/>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Participant Expectations</a:t>
            </a:r>
            <a:endParaRPr lang="en-US" dirty="0"/>
          </a:p>
        </p:txBody>
      </p:sp>
      <p:sp>
        <p:nvSpPr>
          <p:cNvPr id="3" name="Content Placeholder 2">
            <a:extLst>
              <a:ext uri="{FF2B5EF4-FFF2-40B4-BE49-F238E27FC236}">
                <a16:creationId xmlns:a16="http://schemas.microsoft.com/office/drawing/2014/main" id="{6288A058-50E3-59E9-FE9A-9182FCB507D5}"/>
              </a:ext>
            </a:extLst>
          </p:cNvPr>
          <p:cNvSpPr>
            <a:spLocks noGrp="1"/>
          </p:cNvSpPr>
          <p:nvPr>
            <p:ph idx="1"/>
          </p:nvPr>
        </p:nvSpPr>
        <p:spPr/>
        <p:txBody>
          <a:bodyPr/>
          <a:lstStyle/>
          <a:p>
            <a:pPr marL="342900" marR="0" lvl="0" indent="-342900">
              <a:lnSpc>
                <a:spcPct val="100000"/>
              </a:lnSpc>
              <a:spcBef>
                <a:spcPts val="0"/>
              </a:spcBef>
              <a:spcAft>
                <a:spcPts val="0"/>
              </a:spcAft>
              <a:buFont typeface="+mj-lt"/>
              <a:buAutoNum type="arabicPeriod"/>
              <a:tabLst>
                <a:tab pos="914400" algn="l"/>
              </a:tabLst>
            </a:pPr>
            <a:r>
              <a:rPr lang="en-CA"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Commitment to practices, meetings, games and conditioning.</a:t>
            </a:r>
            <a:endParaRPr lang="en-US"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Font typeface="+mj-lt"/>
              <a:buAutoNum type="arabicPeriod"/>
              <a:tabLst>
                <a:tab pos="914400" algn="l"/>
              </a:tabLst>
            </a:pPr>
            <a:r>
              <a:rPr lang="en-CA"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Demonstrates good sportsmanship.</a:t>
            </a:r>
            <a:endParaRPr lang="en-US"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Font typeface="+mj-lt"/>
              <a:buAutoNum type="arabicPeriod"/>
              <a:tabLst>
                <a:tab pos="914400" algn="l"/>
              </a:tabLst>
            </a:pPr>
            <a:r>
              <a:rPr lang="en-CA"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Performs duties as outlined in the Education Act.</a:t>
            </a:r>
            <a:endParaRPr lang="en-US"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Font typeface="+mj-lt"/>
              <a:buAutoNum type="arabicPeriod"/>
              <a:tabLst>
                <a:tab pos="914400" algn="l"/>
              </a:tabLst>
            </a:pPr>
            <a:r>
              <a:rPr lang="en-CA"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All fees (student &amp; player) are to be paid in full by the indicated deadlines in order to be eligible for participation OR arrangements have been made with Athletic Director.</a:t>
            </a:r>
            <a:endParaRPr lang="en-US"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Font typeface="+mj-lt"/>
              <a:buAutoNum type="arabicPeriod"/>
              <a:tabLst>
                <a:tab pos="914400" algn="l"/>
              </a:tabLst>
            </a:pPr>
            <a:r>
              <a:rPr lang="en-CA"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Sign and adhere to the conditions of  NHS Extra-Curricular Code of Conduct. Parents are required to sign this contract as well. </a:t>
            </a:r>
            <a:endParaRPr lang="en-US"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Font typeface="+mj-lt"/>
              <a:buAutoNum type="arabicPeriod"/>
              <a:tabLst>
                <a:tab pos="914400" algn="l"/>
              </a:tabLst>
            </a:pPr>
            <a:r>
              <a:rPr lang="en-CA"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A student must carry a full complement of regular/credit courses during the four years of eligibility (Grades 9-12), unless otherwise approved by Administration. Students in their 2</a:t>
            </a:r>
            <a:r>
              <a:rPr lang="en-CA" sz="2200" baseline="300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nd</a:t>
            </a:r>
            <a:r>
              <a:rPr lang="en-CA"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semester of grade 12, with enough credits to graduate, are permitted to participate with a part-time schedule. A fifth-year student is required to enroll in the courses needed to fulfill graduation requirements.</a:t>
            </a:r>
            <a:endParaRPr lang="en-US" sz="2200"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CFDBCE47-507E-2AF8-B09D-1124A4796DE4}"/>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270280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2526F-0608-70E4-23C7-5424675E7CA7}"/>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Participant Expectations</a:t>
            </a:r>
            <a:endParaRPr lang="en-US" dirty="0"/>
          </a:p>
        </p:txBody>
      </p:sp>
      <p:sp>
        <p:nvSpPr>
          <p:cNvPr id="3" name="Content Placeholder 2">
            <a:extLst>
              <a:ext uri="{FF2B5EF4-FFF2-40B4-BE49-F238E27FC236}">
                <a16:creationId xmlns:a16="http://schemas.microsoft.com/office/drawing/2014/main" id="{33CA424A-BBD0-5ACE-BEBD-2753A7C00F62}"/>
              </a:ext>
            </a:extLst>
          </p:cNvPr>
          <p:cNvSpPr>
            <a:spLocks noGrp="1"/>
          </p:cNvSpPr>
          <p:nvPr>
            <p:ph idx="1"/>
          </p:nvPr>
        </p:nvSpPr>
        <p:spPr/>
        <p:txBody>
          <a:bodyPr>
            <a:normAutofit/>
          </a:bodyPr>
          <a:lstStyle/>
          <a:p>
            <a:pPr marL="0" marR="0" indent="0">
              <a:lnSpc>
                <a:spcPct val="100000"/>
              </a:lnSpc>
              <a:spcBef>
                <a:spcPts val="0"/>
              </a:spcBef>
              <a:spcAft>
                <a:spcPts val="0"/>
              </a:spcAft>
              <a:buNone/>
            </a:pPr>
            <a:r>
              <a:rPr lang="en-CA" sz="1800" dirty="0">
                <a:solidFill>
                  <a:schemeClr val="accent2">
                    <a:lumMod val="50000"/>
                  </a:schemeClr>
                </a:solidFill>
                <a:effectLst/>
                <a:latin typeface="Calibri" panose="020F0502020204030204" pitchFamily="34" charset="0"/>
                <a:ea typeface="Times New Roman" panose="02020603050405020304" pitchFamily="18" charset="0"/>
              </a:rPr>
              <a:t>Here are guidelines that ALL of our students must adhere to throughout the course of the school year:</a:t>
            </a:r>
          </a:p>
          <a:p>
            <a:pPr marL="0" marR="0" indent="0">
              <a:lnSpc>
                <a:spcPct val="100000"/>
              </a:lnSpc>
              <a:spcBef>
                <a:spcPts val="0"/>
              </a:spcBef>
              <a:spcAft>
                <a:spcPts val="0"/>
              </a:spcAft>
              <a:buNone/>
            </a:pP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en-CA" sz="1800" b="1" i="1" u="sng" dirty="0">
                <a:solidFill>
                  <a:schemeClr val="accent2">
                    <a:lumMod val="50000"/>
                  </a:schemeClr>
                </a:solidFill>
                <a:effectLst/>
                <a:latin typeface="Calibri" panose="020F0502020204030204" pitchFamily="34" charset="0"/>
                <a:ea typeface="Times New Roman" panose="02020603050405020304" pitchFamily="18" charset="0"/>
              </a:rPr>
              <a:t>Academic</a:t>
            </a:r>
            <a:r>
              <a:rPr lang="en-CA" sz="1800" dirty="0">
                <a:solidFill>
                  <a:schemeClr val="accent2">
                    <a:lumMod val="50000"/>
                  </a:schemeClr>
                </a:solidFill>
                <a:effectLst/>
                <a:latin typeface="Calibri" panose="020F0502020204030204" pitchFamily="34" charset="0"/>
                <a:ea typeface="Times New Roman" panose="02020603050405020304" pitchFamily="18" charset="0"/>
              </a:rPr>
              <a:t> - School comes first. If students are not fulfilling their requirements in their classes, their participation status may be reviewed.</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en-CA" sz="1800" b="1" i="1" u="sng" dirty="0">
                <a:solidFill>
                  <a:schemeClr val="accent2">
                    <a:lumMod val="50000"/>
                  </a:schemeClr>
                </a:solidFill>
                <a:effectLst/>
                <a:latin typeface="Calibri" panose="020F0502020204030204" pitchFamily="34" charset="0"/>
                <a:ea typeface="Times New Roman" panose="02020603050405020304" pitchFamily="18" charset="0"/>
              </a:rPr>
              <a:t>Attendance</a:t>
            </a:r>
            <a:r>
              <a:rPr lang="en-CA" sz="1800" dirty="0">
                <a:solidFill>
                  <a:schemeClr val="accent2">
                    <a:lumMod val="50000"/>
                  </a:schemeClr>
                </a:solidFill>
                <a:effectLst/>
                <a:latin typeface="Calibri" panose="020F0502020204030204" pitchFamily="34" charset="0"/>
                <a:ea typeface="Times New Roman" panose="02020603050405020304" pitchFamily="18" charset="0"/>
              </a:rPr>
              <a:t> - You must be present in </a:t>
            </a:r>
            <a:r>
              <a:rPr lang="en-CA" sz="1800" b="1" dirty="0">
                <a:solidFill>
                  <a:schemeClr val="accent2">
                    <a:lumMod val="50000"/>
                  </a:schemeClr>
                </a:solidFill>
                <a:effectLst/>
                <a:latin typeface="Calibri" panose="020F0502020204030204" pitchFamily="34" charset="0"/>
                <a:ea typeface="Times New Roman" panose="02020603050405020304" pitchFamily="18" charset="0"/>
              </a:rPr>
              <a:t>ALL</a:t>
            </a:r>
            <a:r>
              <a:rPr lang="en-CA" sz="1800" dirty="0">
                <a:solidFill>
                  <a:schemeClr val="accent2">
                    <a:lumMod val="50000"/>
                  </a:schemeClr>
                </a:solidFill>
                <a:effectLst/>
                <a:latin typeface="Calibri" panose="020F0502020204030204" pitchFamily="34" charset="0"/>
                <a:ea typeface="Times New Roman" panose="02020603050405020304" pitchFamily="18" charset="0"/>
              </a:rPr>
              <a:t> classes on practice and performance days, </a:t>
            </a:r>
            <a:r>
              <a:rPr lang="en-CA" sz="1800" b="1" dirty="0">
                <a:solidFill>
                  <a:schemeClr val="accent2">
                    <a:lumMod val="50000"/>
                  </a:schemeClr>
                </a:solidFill>
                <a:effectLst/>
                <a:latin typeface="Calibri" panose="020F0502020204030204" pitchFamily="34" charset="0"/>
                <a:ea typeface="Times New Roman" panose="02020603050405020304" pitchFamily="18" charset="0"/>
              </a:rPr>
              <a:t>ALONG </a:t>
            </a:r>
            <a:r>
              <a:rPr lang="en-CA" sz="1800" dirty="0">
                <a:solidFill>
                  <a:schemeClr val="accent2">
                    <a:lumMod val="50000"/>
                  </a:schemeClr>
                </a:solidFill>
                <a:effectLst/>
                <a:latin typeface="Calibri" panose="020F0502020204030204" pitchFamily="34" charset="0"/>
                <a:ea typeface="Times New Roman" panose="02020603050405020304" pitchFamily="18" charset="0"/>
              </a:rPr>
              <a:t>with the day after, unless absence is approved prior by Athletic Director and/or Administration.    </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en-CA" sz="1800" b="1" i="1" u="sng" dirty="0">
                <a:solidFill>
                  <a:schemeClr val="accent2">
                    <a:lumMod val="50000"/>
                  </a:schemeClr>
                </a:solidFill>
                <a:effectLst/>
                <a:latin typeface="Calibri" panose="020F0502020204030204" pitchFamily="34" charset="0"/>
                <a:ea typeface="Times New Roman" panose="02020603050405020304" pitchFamily="18" charset="0"/>
              </a:rPr>
              <a:t>Behaviour</a:t>
            </a:r>
            <a:r>
              <a:rPr lang="en-CA" sz="1800" dirty="0">
                <a:solidFill>
                  <a:schemeClr val="accent2">
                    <a:lumMod val="50000"/>
                  </a:schemeClr>
                </a:solidFill>
                <a:effectLst/>
                <a:latin typeface="Calibri" panose="020F0502020204030204" pitchFamily="34" charset="0"/>
                <a:ea typeface="Times New Roman" panose="02020603050405020304" pitchFamily="18" charset="0"/>
              </a:rPr>
              <a:t> - We all know what acceptable and unacceptable behaviour is.  You are representing your school.  You should be using the same conduct of behaviour in the classrooms, in the hallways, on all sports venues, and travelling on trips with your team/group.  </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en-CA" sz="1800" b="1" i="1" u="sng" dirty="0">
                <a:solidFill>
                  <a:schemeClr val="accent2">
                    <a:lumMod val="50000"/>
                  </a:schemeClr>
                </a:solidFill>
                <a:effectLst/>
                <a:latin typeface="Calibri" panose="020F0502020204030204" pitchFamily="34" charset="0"/>
                <a:ea typeface="Times New Roman" panose="02020603050405020304" pitchFamily="18" charset="0"/>
              </a:rPr>
              <a:t>Drug/Alcohol Policy</a:t>
            </a:r>
            <a:r>
              <a:rPr lang="en-CA" sz="1800" dirty="0">
                <a:solidFill>
                  <a:schemeClr val="accent2">
                    <a:lumMod val="50000"/>
                  </a:schemeClr>
                </a:solidFill>
                <a:effectLst/>
                <a:latin typeface="Calibri" panose="020F0502020204030204" pitchFamily="34" charset="0"/>
                <a:ea typeface="Times New Roman" panose="02020603050405020304" pitchFamily="18" charset="0"/>
              </a:rPr>
              <a:t> </a:t>
            </a:r>
            <a:r>
              <a:rPr lang="en-CA" sz="1800" b="1" dirty="0">
                <a:solidFill>
                  <a:schemeClr val="accent2">
                    <a:lumMod val="50000"/>
                  </a:schemeClr>
                </a:solidFill>
                <a:effectLst/>
                <a:latin typeface="Calibri" panose="020F0502020204030204" pitchFamily="34" charset="0"/>
                <a:ea typeface="Times New Roman" panose="02020603050405020304" pitchFamily="18" charset="0"/>
              </a:rPr>
              <a:t>- </a:t>
            </a:r>
            <a:r>
              <a:rPr lang="en-CA" sz="1800" dirty="0">
                <a:solidFill>
                  <a:schemeClr val="accent2">
                    <a:lumMod val="50000"/>
                  </a:schemeClr>
                </a:solidFill>
                <a:effectLst/>
                <a:latin typeface="Calibri" panose="020F0502020204030204" pitchFamily="34" charset="0"/>
                <a:ea typeface="Times New Roman" panose="02020603050405020304" pitchFamily="18" charset="0"/>
              </a:rPr>
              <a:t>Students who are in possession of/or under the influence of alcohol and/or narcotics in any capacity or quantity (whether legal or illegal substances), while at school or on </a:t>
            </a:r>
            <a:r>
              <a:rPr lang="en-CA" sz="1800" u="sng" dirty="0">
                <a:solidFill>
                  <a:schemeClr val="accent2">
                    <a:lumMod val="50000"/>
                  </a:schemeClr>
                </a:solidFill>
                <a:effectLst/>
                <a:latin typeface="Calibri" panose="020F0502020204030204" pitchFamily="34" charset="0"/>
                <a:ea typeface="Times New Roman" panose="02020603050405020304" pitchFamily="18" charset="0"/>
              </a:rPr>
              <a:t>any</a:t>
            </a:r>
            <a:r>
              <a:rPr lang="en-CA" sz="1800" dirty="0">
                <a:solidFill>
                  <a:schemeClr val="accent2">
                    <a:lumMod val="50000"/>
                  </a:schemeClr>
                </a:solidFill>
                <a:effectLst/>
                <a:latin typeface="Calibri" panose="020F0502020204030204" pitchFamily="34" charset="0"/>
                <a:ea typeface="Times New Roman" panose="02020603050405020304" pitchFamily="18" charset="0"/>
              </a:rPr>
              <a:t> school sponsored trip or activity, </a:t>
            </a:r>
            <a:r>
              <a:rPr lang="en-CA" sz="1800" b="1" dirty="0">
                <a:solidFill>
                  <a:schemeClr val="accent2">
                    <a:lumMod val="50000"/>
                  </a:schemeClr>
                </a:solidFill>
                <a:effectLst/>
                <a:latin typeface="Calibri" panose="020F0502020204030204" pitchFamily="34" charset="0"/>
                <a:ea typeface="Times New Roman" panose="02020603050405020304" pitchFamily="18" charset="0"/>
              </a:rPr>
              <a:t>will be suspended from school based on district policy.  Further, students may not be permitted to be involved in any extra-curricular activity for the equivalent of one semester (5 months). To be reviewed by the Athletic Director and Administration.</a:t>
            </a:r>
            <a:endParaRPr lang="en-US" sz="1800" dirty="0">
              <a:solidFill>
                <a:schemeClr val="accent2">
                  <a:lumMod val="50000"/>
                </a:schemeClr>
              </a:solidFill>
              <a:effectLst/>
              <a:latin typeface="Times New Roman" panose="02020603050405020304" pitchFamily="18" charset="0"/>
              <a:ea typeface="Times New Roman" panose="02020603050405020304" pitchFamily="18" charset="0"/>
            </a:endParaRP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B8B21939-D502-AFA4-4538-DEAB0E9557B1}"/>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136954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B9A18-2E39-4D4A-8105-9A043B2DAB70}"/>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Participant Expectations</a:t>
            </a:r>
            <a:endParaRPr lang="en-US" dirty="0"/>
          </a:p>
        </p:txBody>
      </p:sp>
      <p:sp>
        <p:nvSpPr>
          <p:cNvPr id="3" name="Content Placeholder 2">
            <a:extLst>
              <a:ext uri="{FF2B5EF4-FFF2-40B4-BE49-F238E27FC236}">
                <a16:creationId xmlns:a16="http://schemas.microsoft.com/office/drawing/2014/main" id="{44FB1E79-B4D7-7328-3EC2-792EEDC5943C}"/>
              </a:ext>
            </a:extLst>
          </p:cNvPr>
          <p:cNvSpPr>
            <a:spLocks noGrp="1"/>
          </p:cNvSpPr>
          <p:nvPr>
            <p:ph idx="1"/>
          </p:nvPr>
        </p:nvSpPr>
        <p:spPr/>
        <p:txBody>
          <a:bodyPr>
            <a:normAutofit fontScale="62500" lnSpcReduction="20000"/>
          </a:bodyPr>
          <a:lstStyle/>
          <a:p>
            <a:pPr marL="342900" marR="0" lvl="0" indent="-342900">
              <a:lnSpc>
                <a:spcPct val="120000"/>
              </a:lnSpc>
              <a:spcBef>
                <a:spcPts val="0"/>
              </a:spcBef>
              <a:spcAft>
                <a:spcPts val="0"/>
              </a:spcAft>
              <a:buFont typeface="Symbol" panose="05050102010706020507" pitchFamily="18" charset="2"/>
              <a:buChar char=""/>
            </a:pPr>
            <a:r>
              <a:rPr lang="en-CA" sz="2800" b="1" i="1" u="sng" dirty="0">
                <a:solidFill>
                  <a:schemeClr val="accent2">
                    <a:lumMod val="50000"/>
                  </a:schemeClr>
                </a:solidFill>
                <a:effectLst/>
                <a:latin typeface="Calibri" panose="020F0502020204030204" pitchFamily="34" charset="0"/>
                <a:ea typeface="Times New Roman" panose="02020603050405020304" pitchFamily="18" charset="0"/>
              </a:rPr>
              <a:t>Suspension Policy</a:t>
            </a:r>
            <a:r>
              <a:rPr lang="en-CA" sz="2800" dirty="0">
                <a:solidFill>
                  <a:schemeClr val="accent2">
                    <a:lumMod val="50000"/>
                  </a:schemeClr>
                </a:solidFill>
                <a:effectLst/>
                <a:latin typeface="Calibri" panose="020F0502020204030204" pitchFamily="34" charset="0"/>
                <a:ea typeface="Times New Roman" panose="02020603050405020304" pitchFamily="18" charset="0"/>
              </a:rPr>
              <a:t> - If a student is suspended from school for any reason, then they are ineligible for all extra-curricular activities for the duration of the suspension. If the suspension happens on a Friday to begin Monday, the student cannot participate in any extracurricular activity Friday night, Saturday or Sunday as well as the weekdays included in the suspension.</a:t>
            </a:r>
            <a:endParaRPr lang="en-US" sz="2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20000"/>
              </a:lnSpc>
              <a:spcBef>
                <a:spcPts val="0"/>
              </a:spcBef>
              <a:spcAft>
                <a:spcPts val="0"/>
              </a:spcAft>
              <a:buFont typeface="Symbol" panose="05050102010706020507" pitchFamily="18" charset="2"/>
              <a:buChar char=""/>
            </a:pPr>
            <a:r>
              <a:rPr lang="en-CA" sz="2800" b="1" i="1" u="sng" dirty="0">
                <a:solidFill>
                  <a:schemeClr val="accent2">
                    <a:lumMod val="50000"/>
                  </a:schemeClr>
                </a:solidFill>
                <a:effectLst/>
                <a:latin typeface="Calibri" panose="020F0502020204030204" pitchFamily="34" charset="0"/>
                <a:ea typeface="Times New Roman" panose="02020603050405020304" pitchFamily="18" charset="0"/>
              </a:rPr>
              <a:t>NBIAA/School Suspensions </a:t>
            </a:r>
            <a:r>
              <a:rPr lang="en-CA" sz="2800" i="1" dirty="0">
                <a:solidFill>
                  <a:schemeClr val="accent2">
                    <a:lumMod val="50000"/>
                  </a:schemeClr>
                </a:solidFill>
                <a:effectLst/>
                <a:latin typeface="Calibri" panose="020F0502020204030204" pitchFamily="34" charset="0"/>
                <a:ea typeface="Times New Roman" panose="02020603050405020304" pitchFamily="18" charset="0"/>
              </a:rPr>
              <a:t>– if a student is suspended from an NBIAA activity for an offence that would be a school suspension, then the student will also receive a school suspension. For example, if a student is involved in a fight during an NBIAA activity, they would have their NBIAA suspension, and they would also receive a school suspension for that offence. </a:t>
            </a:r>
            <a:endParaRPr lang="en-US" sz="2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20000"/>
              </a:lnSpc>
              <a:spcBef>
                <a:spcPts val="0"/>
              </a:spcBef>
              <a:spcAft>
                <a:spcPts val="0"/>
              </a:spcAft>
              <a:buFont typeface="Symbol" panose="05050102010706020507" pitchFamily="18" charset="2"/>
              <a:buChar char=""/>
            </a:pPr>
            <a:r>
              <a:rPr lang="en-CA" sz="2800" b="1" i="1" u="sng" dirty="0">
                <a:solidFill>
                  <a:schemeClr val="accent2">
                    <a:lumMod val="50000"/>
                  </a:schemeClr>
                </a:solidFill>
                <a:effectLst/>
                <a:latin typeface="Calibri" panose="020F0502020204030204" pitchFamily="34" charset="0"/>
                <a:ea typeface="Times New Roman" panose="02020603050405020304" pitchFamily="18" charset="0"/>
              </a:rPr>
              <a:t>Smoking/Vaping</a:t>
            </a:r>
            <a:r>
              <a:rPr lang="en-CA" sz="2800" dirty="0">
                <a:solidFill>
                  <a:schemeClr val="accent2">
                    <a:lumMod val="50000"/>
                  </a:schemeClr>
                </a:solidFill>
                <a:effectLst/>
                <a:latin typeface="Calibri" panose="020F0502020204030204" pitchFamily="34" charset="0"/>
                <a:ea typeface="Times New Roman" panose="02020603050405020304" pitchFamily="18" charset="0"/>
              </a:rPr>
              <a:t> </a:t>
            </a:r>
            <a:r>
              <a:rPr lang="en-CA" sz="2800" i="1" dirty="0">
                <a:solidFill>
                  <a:schemeClr val="accent2">
                    <a:lumMod val="50000"/>
                  </a:schemeClr>
                </a:solidFill>
                <a:effectLst/>
                <a:latin typeface="Calibri" panose="020F0502020204030204" pitchFamily="34" charset="0"/>
                <a:ea typeface="Times New Roman" panose="02020603050405020304" pitchFamily="18" charset="0"/>
              </a:rPr>
              <a:t>- - S</a:t>
            </a:r>
            <a:r>
              <a:rPr lang="en-CA" sz="2800" dirty="0">
                <a:solidFill>
                  <a:schemeClr val="accent2">
                    <a:lumMod val="50000"/>
                  </a:schemeClr>
                </a:solidFill>
                <a:effectLst/>
                <a:latin typeface="Calibri" panose="020F0502020204030204" pitchFamily="34" charset="0"/>
                <a:ea typeface="Times New Roman" panose="02020603050405020304" pitchFamily="18" charset="0"/>
              </a:rPr>
              <a:t>moking and vaping are detrimental to your ability to perform and damaging to your personal health. Students are to refrain from smoking/vaping on school property, at the venue of a school-supported activity, or while traveling to and from such an activity.  Coaches, at their discretion, may introduce additional disciplinary actions.  </a:t>
            </a:r>
            <a:endParaRPr lang="en-US" sz="2800" dirty="0">
              <a:solidFill>
                <a:schemeClr val="accent2">
                  <a:lumMod val="50000"/>
                </a:schemeClr>
              </a:solidFill>
              <a:effectLst/>
              <a:latin typeface="Times New Roman" panose="02020603050405020304" pitchFamily="18" charset="0"/>
              <a:ea typeface="Times New Roman" panose="02020603050405020304" pitchFamily="18" charset="0"/>
            </a:endParaRPr>
          </a:p>
          <a:p>
            <a:pPr marL="342900" marR="0" lvl="0" indent="-342900">
              <a:lnSpc>
                <a:spcPct val="120000"/>
              </a:lnSpc>
              <a:spcBef>
                <a:spcPts val="0"/>
              </a:spcBef>
              <a:spcAft>
                <a:spcPts val="0"/>
              </a:spcAft>
              <a:buFont typeface="Symbol" panose="05050102010706020507" pitchFamily="18" charset="2"/>
              <a:buChar char=""/>
            </a:pPr>
            <a:r>
              <a:rPr lang="en-CA" sz="2800" b="1" i="1" u="sng" dirty="0">
                <a:solidFill>
                  <a:schemeClr val="accent2">
                    <a:lumMod val="50000"/>
                  </a:schemeClr>
                </a:solidFill>
                <a:effectLst/>
                <a:latin typeface="Calibri" panose="020F0502020204030204" pitchFamily="34" charset="0"/>
                <a:ea typeface="Times New Roman" panose="02020603050405020304" pitchFamily="18" charset="0"/>
              </a:rPr>
              <a:t>Social Media Use</a:t>
            </a:r>
            <a:r>
              <a:rPr lang="en-CA" sz="2800" b="1" u="sng" dirty="0">
                <a:solidFill>
                  <a:schemeClr val="accent2">
                    <a:lumMod val="50000"/>
                  </a:schemeClr>
                </a:solidFill>
                <a:effectLst/>
                <a:latin typeface="Calibri" panose="020F0502020204030204" pitchFamily="34" charset="0"/>
                <a:ea typeface="Times New Roman" panose="02020603050405020304" pitchFamily="18" charset="0"/>
              </a:rPr>
              <a:t> </a:t>
            </a:r>
            <a:r>
              <a:rPr lang="en-CA" sz="2800" dirty="0">
                <a:solidFill>
                  <a:schemeClr val="accent2">
                    <a:lumMod val="50000"/>
                  </a:schemeClr>
                </a:solidFill>
                <a:effectLst/>
                <a:latin typeface="Calibri" panose="020F0502020204030204" pitchFamily="34" charset="0"/>
                <a:ea typeface="Times New Roman" panose="02020603050405020304" pitchFamily="18" charset="0"/>
              </a:rPr>
              <a:t>– Students are reminded that when using social media, they still represent the school and their team. Posting of inappropriate material or pictures (drugs, alcohol, sexually explicit material, etc.) may result in disciplinary action handled by the NBIAA, Athletic Director and/or Administration.  </a:t>
            </a:r>
            <a:endParaRPr lang="en-US" sz="2800" dirty="0">
              <a:solidFill>
                <a:schemeClr val="accent2">
                  <a:lumMod val="50000"/>
                </a:schemeClr>
              </a:solidFill>
              <a:effectLst/>
              <a:latin typeface="Times New Roman" panose="02020603050405020304" pitchFamily="18" charset="0"/>
              <a:ea typeface="Times New Roman" panose="02020603050405020304" pitchFamily="18" charset="0"/>
            </a:endParaRP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ECD8FC01-F5F1-563C-E270-6684256E6B31}"/>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2624514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FA641-2BB1-8DB5-EF7A-04A1861937D4}"/>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Sport Fees</a:t>
            </a:r>
            <a:endParaRPr lang="en-US" dirty="0"/>
          </a:p>
        </p:txBody>
      </p:sp>
      <p:sp>
        <p:nvSpPr>
          <p:cNvPr id="3" name="Content Placeholder 2">
            <a:extLst>
              <a:ext uri="{FF2B5EF4-FFF2-40B4-BE49-F238E27FC236}">
                <a16:creationId xmlns:a16="http://schemas.microsoft.com/office/drawing/2014/main" id="{90DCF50A-490C-D2EF-E931-A82BD893EFEB}"/>
              </a:ext>
            </a:extLst>
          </p:cNvPr>
          <p:cNvSpPr>
            <a:spLocks noGrp="1"/>
          </p:cNvSpPr>
          <p:nvPr>
            <p:ph idx="1"/>
          </p:nvPr>
        </p:nvSpPr>
        <p:spPr>
          <a:xfrm>
            <a:off x="838200" y="1352939"/>
            <a:ext cx="10515600" cy="5299788"/>
          </a:xfrm>
        </p:spPr>
        <p:txBody>
          <a:bodyPr>
            <a:normAutofit/>
          </a:bodyPr>
          <a:lstStyle/>
          <a:p>
            <a:pPr marL="0" marR="0" lvl="0" indent="0">
              <a:spcBef>
                <a:spcPts val="0"/>
              </a:spcBef>
              <a:spcAft>
                <a:spcPts val="0"/>
              </a:spcAft>
              <a:buNone/>
            </a:pPr>
            <a:r>
              <a:rPr lang="en-CA" sz="1300" b="1" i="1" u="sng" dirty="0">
                <a:solidFill>
                  <a:schemeClr val="accent2">
                    <a:lumMod val="50000"/>
                  </a:schemeClr>
                </a:solidFill>
                <a:effectLst/>
                <a:latin typeface="Calibri" panose="020F0502020204030204" pitchFamily="34" charset="0"/>
                <a:ea typeface="Times New Roman" panose="02020603050405020304" pitchFamily="18" charset="0"/>
              </a:rPr>
              <a:t>Student Fee</a:t>
            </a:r>
            <a:r>
              <a:rPr lang="en-CA" sz="1300" dirty="0">
                <a:solidFill>
                  <a:schemeClr val="accent2">
                    <a:lumMod val="50000"/>
                  </a:schemeClr>
                </a:solidFill>
                <a:effectLst/>
                <a:latin typeface="Calibri" panose="020F0502020204030204" pitchFamily="34" charset="0"/>
                <a:ea typeface="Times New Roman" panose="02020603050405020304" pitchFamily="18" charset="0"/>
              </a:rPr>
              <a:t> - In order to be eligible for participation in any extra-curricular activities (this includes practices), you must have your student fee paid in full. This fee is to be paid to the office.</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CA" sz="1300" b="1" i="1" u="sng" dirty="0">
                <a:solidFill>
                  <a:schemeClr val="accent2">
                    <a:lumMod val="50000"/>
                  </a:schemeClr>
                </a:solidFill>
                <a:effectLst/>
                <a:latin typeface="Calibri" panose="020F0502020204030204" pitchFamily="34" charset="0"/>
                <a:ea typeface="Times New Roman" panose="02020603050405020304" pitchFamily="18" charset="0"/>
              </a:rPr>
              <a:t>Player Fee</a:t>
            </a:r>
            <a:r>
              <a:rPr lang="en-CA" sz="1300" b="1" i="1" dirty="0">
                <a:solidFill>
                  <a:schemeClr val="accent2">
                    <a:lumMod val="50000"/>
                  </a:schemeClr>
                </a:solidFill>
                <a:effectLst/>
                <a:latin typeface="Calibri" panose="020F0502020204030204" pitchFamily="34" charset="0"/>
                <a:ea typeface="Times New Roman" panose="02020603050405020304" pitchFamily="18" charset="0"/>
              </a:rPr>
              <a:t> -</a:t>
            </a:r>
            <a:r>
              <a:rPr lang="en-CA" sz="1300" dirty="0">
                <a:solidFill>
                  <a:schemeClr val="accent2">
                    <a:lumMod val="50000"/>
                  </a:schemeClr>
                </a:solidFill>
                <a:effectLst/>
                <a:latin typeface="Calibri" panose="020F0502020204030204" pitchFamily="34" charset="0"/>
                <a:ea typeface="Times New Roman" panose="02020603050405020304" pitchFamily="18" charset="0"/>
              </a:rPr>
              <a:t> All sports at NHS have a player fee. The following is a breakdown of fees required for participation in each sport offered. All sport fees must be paid to </a:t>
            </a:r>
            <a:r>
              <a:rPr lang="en-CA" sz="1300" b="1" dirty="0">
                <a:solidFill>
                  <a:schemeClr val="accent2">
                    <a:lumMod val="50000"/>
                  </a:schemeClr>
                </a:solidFill>
                <a:effectLst/>
                <a:latin typeface="Calibri" panose="020F0502020204030204" pitchFamily="34" charset="0"/>
                <a:ea typeface="Times New Roman" panose="02020603050405020304" pitchFamily="18" charset="0"/>
              </a:rPr>
              <a:t>Ann Fitton – Athletic Director OR using the </a:t>
            </a:r>
            <a:r>
              <a:rPr lang="en-CA" sz="1300" b="1" dirty="0" err="1">
                <a:solidFill>
                  <a:schemeClr val="accent2">
                    <a:lumMod val="50000"/>
                  </a:schemeClr>
                </a:solidFill>
                <a:effectLst/>
                <a:latin typeface="Calibri" panose="020F0502020204030204" pitchFamily="34" charset="0"/>
                <a:ea typeface="Times New Roman" panose="02020603050405020304" pitchFamily="18" charset="0"/>
              </a:rPr>
              <a:t>SchoolCashOnline</a:t>
            </a:r>
            <a:r>
              <a:rPr lang="en-CA" sz="1300" b="1" dirty="0">
                <a:solidFill>
                  <a:schemeClr val="accent2">
                    <a:lumMod val="50000"/>
                  </a:schemeClr>
                </a:solidFill>
                <a:effectLst/>
                <a:latin typeface="Calibri" panose="020F0502020204030204" pitchFamily="34" charset="0"/>
                <a:ea typeface="Times New Roman" panose="02020603050405020304" pitchFamily="18" charset="0"/>
              </a:rPr>
              <a:t> system</a:t>
            </a:r>
            <a:r>
              <a:rPr lang="en-CA" sz="1300" dirty="0">
                <a:solidFill>
                  <a:schemeClr val="accent2">
                    <a:lumMod val="50000"/>
                  </a:schemeClr>
                </a:solidFill>
                <a:effectLst/>
                <a:latin typeface="Calibri" panose="020F0502020204030204" pitchFamily="34" charset="0"/>
                <a:ea typeface="Times New Roman" panose="02020603050405020304" pitchFamily="18" charset="0"/>
              </a:rPr>
              <a:t>. After the payment deadline, if payment has not been received in full, then the athlete is not eligible to continue participation until paid, unless arrangements have been made with Athletic Director and/or Administration. Uniform deposits must be received before a student will be given a uniform. These can be paid with a post-dated cheque or cash, given to </a:t>
            </a:r>
            <a:r>
              <a:rPr lang="en-CA" sz="1300" b="1" dirty="0">
                <a:solidFill>
                  <a:schemeClr val="accent2">
                    <a:lumMod val="50000"/>
                  </a:schemeClr>
                </a:solidFill>
                <a:latin typeface="Calibri" panose="020F0502020204030204" pitchFamily="34" charset="0"/>
                <a:ea typeface="Times New Roman" panose="02020603050405020304" pitchFamily="18" charset="0"/>
              </a:rPr>
              <a:t>Ann</a:t>
            </a:r>
            <a:r>
              <a:rPr lang="en-CA" sz="1300" b="1" dirty="0">
                <a:solidFill>
                  <a:schemeClr val="accent2">
                    <a:lumMod val="50000"/>
                  </a:schemeClr>
                </a:solidFill>
                <a:effectLst/>
                <a:latin typeface="Calibri" panose="020F0502020204030204" pitchFamily="34" charset="0"/>
                <a:ea typeface="Times New Roman" panose="02020603050405020304" pitchFamily="18" charset="0"/>
              </a:rPr>
              <a:t> Fitton</a:t>
            </a:r>
            <a:r>
              <a:rPr lang="en-CA" sz="1300" dirty="0">
                <a:solidFill>
                  <a:schemeClr val="accent2">
                    <a:lumMod val="50000"/>
                  </a:schemeClr>
                </a:solidFill>
                <a:effectLst/>
                <a:latin typeface="Calibri" panose="020F0502020204030204" pitchFamily="34" charset="0"/>
                <a:ea typeface="Times New Roman" panose="02020603050405020304" pitchFamily="18" charset="0"/>
              </a:rPr>
              <a:t>.</a:t>
            </a:r>
            <a:endParaRPr lang="en-US" sz="1300" dirty="0">
              <a:solidFill>
                <a:schemeClr val="accent2">
                  <a:lumMod val="50000"/>
                </a:schemeClr>
              </a:solidFill>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endParaRPr lang="en-US" sz="1300" i="1"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CA" sz="1300" i="1" dirty="0">
                <a:solidFill>
                  <a:schemeClr val="accent2">
                    <a:lumMod val="50000"/>
                  </a:schemeClr>
                </a:solidFill>
                <a:effectLst/>
                <a:latin typeface="Calibri" panose="020F0502020204030204" pitchFamily="34" charset="0"/>
                <a:ea typeface="Times New Roman" panose="02020603050405020304" pitchFamily="18" charset="0"/>
              </a:rPr>
              <a:t>Fall Sports (due </a:t>
            </a:r>
            <a:r>
              <a:rPr lang="en-CA" sz="1300" b="1" i="1" dirty="0">
                <a:solidFill>
                  <a:schemeClr val="accent2">
                    <a:lumMod val="50000"/>
                  </a:schemeClr>
                </a:solidFill>
                <a:effectLst/>
                <a:latin typeface="Calibri" panose="020F0502020204030204" pitchFamily="34" charset="0"/>
                <a:ea typeface="Times New Roman" panose="02020603050405020304" pitchFamily="18" charset="0"/>
              </a:rPr>
              <a:t>September 20</a:t>
            </a:r>
            <a:r>
              <a:rPr lang="en-CA" sz="1300" i="1" dirty="0">
                <a:solidFill>
                  <a:schemeClr val="accent2">
                    <a:lumMod val="50000"/>
                  </a:schemeClr>
                </a:solidFill>
                <a:effectLst/>
                <a:latin typeface="Calibri" panose="020F0502020204030204" pitchFamily="34" charset="0"/>
                <a:ea typeface="Times New Roman" panose="02020603050405020304" pitchFamily="18" charset="0"/>
              </a:rPr>
              <a:t>)</a:t>
            </a:r>
            <a:endParaRPr lang="en-US" sz="1300" i="1" dirty="0">
              <a:solidFill>
                <a:schemeClr val="accent2">
                  <a:lumMod val="50000"/>
                </a:schemeClr>
              </a:solidFill>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CA" sz="1300" dirty="0">
                <a:solidFill>
                  <a:schemeClr val="accent2">
                    <a:lumMod val="50000"/>
                  </a:schemeClr>
                </a:solidFill>
                <a:effectLst/>
                <a:latin typeface="Calibri" panose="020F0502020204030204" pitchFamily="34" charset="0"/>
                <a:ea typeface="Times New Roman" panose="02020603050405020304" pitchFamily="18" charset="0"/>
              </a:rPr>
              <a:t>	Soccer = $65.00 		Uniform Deposit: $60.00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CA" sz="1300" dirty="0">
                <a:solidFill>
                  <a:schemeClr val="accent2">
                    <a:lumMod val="50000"/>
                  </a:schemeClr>
                </a:solidFill>
                <a:effectLst/>
                <a:latin typeface="Calibri" panose="020F0502020204030204" pitchFamily="34" charset="0"/>
                <a:ea typeface="Times New Roman" panose="02020603050405020304" pitchFamily="18" charset="0"/>
              </a:rPr>
              <a:t>	Golf = $80.00	 		Uniform Deposit: $40.00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latin typeface="Times New Roman" panose="02020603050405020304" pitchFamily="18" charset="0"/>
              <a:ea typeface="Times New Roman" panose="02020603050405020304" pitchFamily="18" charset="0"/>
            </a:endParaRPr>
          </a:p>
          <a:p>
            <a:pPr marL="0" marR="0" lvl="0" indent="0">
              <a:spcBef>
                <a:spcPts val="0"/>
              </a:spcBef>
              <a:spcAft>
                <a:spcPts val="0"/>
              </a:spcAft>
              <a:buNone/>
            </a:pPr>
            <a:r>
              <a:rPr lang="en-CA" sz="1300" dirty="0">
                <a:solidFill>
                  <a:schemeClr val="accent2">
                    <a:lumMod val="50000"/>
                  </a:schemeClr>
                </a:solidFill>
                <a:effectLst/>
                <a:latin typeface="Calibri" panose="020F0502020204030204" pitchFamily="34" charset="0"/>
                <a:ea typeface="Times New Roman" panose="02020603050405020304" pitchFamily="18" charset="0"/>
              </a:rPr>
              <a:t>	Cross-Country = $45.00 		Uniform Deposit: $30.00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p>
          <a:p>
            <a:pPr marL="0" marR="0" lvl="0" indent="0">
              <a:spcBef>
                <a:spcPts val="0"/>
              </a:spcBef>
              <a:spcAft>
                <a:spcPts val="0"/>
              </a:spcAft>
              <a:buNone/>
            </a:pPr>
            <a:r>
              <a:rPr lang="en-CA" sz="1300" i="1" dirty="0">
                <a:solidFill>
                  <a:schemeClr val="accent2">
                    <a:lumMod val="50000"/>
                  </a:schemeClr>
                </a:solidFill>
                <a:effectLst/>
                <a:latin typeface="Calibri" panose="020F0502020204030204" pitchFamily="34" charset="0"/>
                <a:ea typeface="Times New Roman" panose="02020603050405020304" pitchFamily="18" charset="0"/>
              </a:rPr>
              <a:t>Hockey (due </a:t>
            </a:r>
            <a:r>
              <a:rPr lang="en-CA" sz="1300" b="1" i="1" dirty="0">
                <a:solidFill>
                  <a:schemeClr val="accent2">
                    <a:lumMod val="50000"/>
                  </a:schemeClr>
                </a:solidFill>
                <a:effectLst/>
                <a:latin typeface="Calibri" panose="020F0502020204030204" pitchFamily="34" charset="0"/>
                <a:ea typeface="Times New Roman" panose="02020603050405020304" pitchFamily="18" charset="0"/>
              </a:rPr>
              <a:t>November 30</a:t>
            </a:r>
            <a:r>
              <a:rPr lang="en-CA" sz="1300" i="1" dirty="0">
                <a:solidFill>
                  <a:schemeClr val="accent2">
                    <a:lumMod val="50000"/>
                  </a:schemeClr>
                </a:solidFill>
                <a:effectLst/>
                <a:latin typeface="Calibri" panose="020F0502020204030204" pitchFamily="34" charset="0"/>
                <a:ea typeface="Times New Roman" panose="02020603050405020304" pitchFamily="18" charset="0"/>
              </a:rPr>
              <a:t>)</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Hockey = $600.00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Uniform Deposit: $150.00</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Can be paid in full or by the following installments:</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Nov. 30 - $350.00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Dec. 15 - $250.00</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Winter Sports (due </a:t>
            </a:r>
            <a:r>
              <a:rPr lang="en-CA" sz="1300" b="1"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December 15</a:t>
            </a:r>
            <a:r>
              <a:rPr lang="en-CA" sz="1300"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300"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Basketball = $160.00 		Uniform Deposit: $100.00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US" sz="1300" dirty="0">
                <a:solidFill>
                  <a:schemeClr val="accent2">
                    <a:lumMod val="50000"/>
                  </a:schemeClr>
                </a:solidFill>
                <a:effectLst/>
                <a:latin typeface="Calibri" panose="020F0502020204030204" pitchFamily="34" charset="0"/>
                <a:ea typeface="Times New Roman" panose="02020603050405020304" pitchFamily="18" charset="0"/>
              </a:rPr>
              <a:t>		JV Basketball - $125.00	 	Uniform Deposit: $100.00</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Spring Sports (due </a:t>
            </a:r>
            <a:r>
              <a:rPr lang="en-CA" sz="1300" b="1"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March 30</a:t>
            </a:r>
            <a:r>
              <a:rPr lang="en-CA" sz="1300"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300" dirty="0">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Badminton = $45.00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Senior Volleyball = $100.00 	Uniform Deposit: $60.00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Junior Volleyball = $80.00 		Uniform Deposit: $60.00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US" sz="1300" dirty="0">
                <a:solidFill>
                  <a:schemeClr val="accent2">
                    <a:lumMod val="50000"/>
                  </a:schemeClr>
                </a:solidFill>
                <a:effectLst/>
                <a:latin typeface="Calibri" panose="020F0502020204030204" pitchFamily="34" charset="0"/>
                <a:ea typeface="Times New Roman" panose="02020603050405020304" pitchFamily="18" charset="0"/>
              </a:rPr>
              <a:t>		Exhibition Volleyball = $60.00 	Uniform Deposit: $60.00</a:t>
            </a:r>
            <a:endParaRPr lang="en-US" sz="1300" dirty="0">
              <a:solidFill>
                <a:schemeClr val="accent2">
                  <a:lumMod val="50000"/>
                </a:schemeClr>
              </a:solidFill>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Rugby, Track and Field (due </a:t>
            </a:r>
            <a:r>
              <a:rPr lang="en-CA" sz="1300" b="1" dirty="0">
                <a:solidFill>
                  <a:schemeClr val="accent2">
                    <a:lumMod val="50000"/>
                  </a:schemeClr>
                </a:solidFill>
                <a:effectLst/>
                <a:latin typeface="Calibri" panose="020F0502020204030204" pitchFamily="34" charset="0"/>
                <a:ea typeface="Times New Roman" panose="02020603050405020304" pitchFamily="18" charset="0"/>
              </a:rPr>
              <a:t>April 30</a:t>
            </a:r>
            <a:r>
              <a:rPr lang="en-CA" sz="1300" dirty="0">
                <a:solidFill>
                  <a:schemeClr val="accent2">
                    <a:lumMod val="50000"/>
                  </a:schemeClr>
                </a:solidFill>
                <a:effectLst/>
                <a:latin typeface="Calibri" panose="020F0502020204030204" pitchFamily="34" charset="0"/>
                <a:ea typeface="Times New Roman" panose="02020603050405020304" pitchFamily="18" charset="0"/>
              </a:rPr>
              <a:t>)</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Rugby = $60.00 		Uniform Deposit: $60.00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pPr marL="0" marR="0" lvl="0" indent="0" fontAlgn="base">
              <a:spcBef>
                <a:spcPts val="0"/>
              </a:spcBef>
              <a:spcAft>
                <a:spcPts val="0"/>
              </a:spcAft>
              <a:buSzPts val="1000"/>
              <a:buNone/>
              <a:tabLst>
                <a:tab pos="457200" algn="l"/>
              </a:tabLst>
            </a:pPr>
            <a:r>
              <a:rPr lang="en-CA" sz="1300" dirty="0">
                <a:solidFill>
                  <a:schemeClr val="accent2">
                    <a:lumMod val="50000"/>
                  </a:schemeClr>
                </a:solidFill>
                <a:effectLst/>
                <a:latin typeface="Calibri" panose="020F0502020204030204" pitchFamily="34" charset="0"/>
                <a:ea typeface="Times New Roman" panose="02020603050405020304" pitchFamily="18" charset="0"/>
              </a:rPr>
              <a:t>		Track &amp; Field = $45.00 		Uniform Deposit: $30.00</a:t>
            </a:r>
            <a:r>
              <a:rPr lang="en-US" sz="1300" dirty="0">
                <a:solidFill>
                  <a:schemeClr val="accent2">
                    <a:lumMod val="50000"/>
                  </a:schemeClr>
                </a:solidFill>
                <a:effectLst/>
                <a:latin typeface="Calibri" panose="020F0502020204030204" pitchFamily="34" charset="0"/>
                <a:ea typeface="Times New Roman" panose="02020603050405020304" pitchFamily="18" charset="0"/>
              </a:rPr>
              <a:t> </a:t>
            </a:r>
            <a:endParaRPr lang="en-US" sz="1300" dirty="0">
              <a:solidFill>
                <a:schemeClr val="accent2">
                  <a:lumMod val="50000"/>
                </a:schemeClr>
              </a:solidFill>
              <a:effectLst/>
              <a:latin typeface="Times New Roman" panose="02020603050405020304" pitchFamily="18" charset="0"/>
              <a:ea typeface="Times New Roman" panose="02020603050405020304" pitchFamily="18" charset="0"/>
            </a:endParaRP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297292B3-CF0F-2F03-45C4-4F45BC9789F1}"/>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2337791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934A4-0D80-A87B-CA08-E8F7E19EF580}"/>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Player Informatio</a:t>
            </a:r>
            <a:r>
              <a:rPr lang="en-US" b="1" dirty="0">
                <a:solidFill>
                  <a:schemeClr val="accent2">
                    <a:lumMod val="50000"/>
                  </a:schemeClr>
                </a:solidFill>
                <a:latin typeface="Calibri" panose="020F0502020204030204" pitchFamily="34" charset="0"/>
              </a:rPr>
              <a:t>n</a:t>
            </a:r>
            <a:endParaRPr lang="en-US" dirty="0"/>
          </a:p>
        </p:txBody>
      </p:sp>
      <p:sp>
        <p:nvSpPr>
          <p:cNvPr id="3" name="Content Placeholder 2">
            <a:extLst>
              <a:ext uri="{FF2B5EF4-FFF2-40B4-BE49-F238E27FC236}">
                <a16:creationId xmlns:a16="http://schemas.microsoft.com/office/drawing/2014/main" id="{B926C83C-2B70-E15E-BB93-3F54AEB66711}"/>
              </a:ext>
            </a:extLst>
          </p:cNvPr>
          <p:cNvSpPr>
            <a:spLocks noGrp="1"/>
          </p:cNvSpPr>
          <p:nvPr>
            <p:ph idx="1"/>
          </p:nvPr>
        </p:nvSpPr>
        <p:spPr/>
        <p:txBody>
          <a:bodyPr/>
          <a:lstStyle/>
          <a:p>
            <a:pPr marL="0" indent="0">
              <a:buNone/>
            </a:pPr>
            <a:r>
              <a:rPr lang="en-US" sz="2400" dirty="0">
                <a:solidFill>
                  <a:schemeClr val="accent2">
                    <a:lumMod val="50000"/>
                  </a:schemeClr>
                </a:solidFill>
                <a:latin typeface="Calibri" panose="020F0502020204030204" pitchFamily="34" charset="0"/>
              </a:rPr>
              <a:t>NHS Activity Registration Form - Athletic Teams ONLY  </a:t>
            </a:r>
          </a:p>
          <a:p>
            <a:pPr marL="0" indent="0">
              <a:buNone/>
            </a:pPr>
            <a:r>
              <a:rPr lang="en-US" sz="2400" dirty="0">
                <a:solidFill>
                  <a:schemeClr val="accent2">
                    <a:lumMod val="50000"/>
                  </a:schemeClr>
                </a:solidFill>
                <a:latin typeface="Calibri" panose="020F0502020204030204" pitchFamily="34" charset="0"/>
              </a:rPr>
              <a:t> 	&gt; Only needs to be completed once for entire year</a:t>
            </a:r>
          </a:p>
          <a:p>
            <a:pPr marL="0" indent="0">
              <a:buNone/>
            </a:pPr>
            <a:r>
              <a:rPr lang="en-US" sz="2400" dirty="0">
                <a:solidFill>
                  <a:schemeClr val="accent2">
                    <a:lumMod val="50000"/>
                  </a:schemeClr>
                </a:solidFill>
                <a:latin typeface="Calibri" panose="020F0502020204030204" pitchFamily="34" charset="0"/>
              </a:rPr>
              <a:t>	&gt; It is included in the NHS Extra-Curricular Code of Conduct</a:t>
            </a:r>
          </a:p>
          <a:p>
            <a:pPr marL="0" indent="0">
              <a:buNone/>
            </a:pPr>
            <a:r>
              <a:rPr lang="en-US" sz="2400" dirty="0">
                <a:solidFill>
                  <a:schemeClr val="accent2">
                    <a:lumMod val="50000"/>
                  </a:schemeClr>
                </a:solidFill>
                <a:latin typeface="Calibri" panose="020F0502020204030204" pitchFamily="34" charset="0"/>
              </a:rPr>
              <a:t>	&gt; Please be sure to disclose any health concerns and/or previous injuries </a:t>
            </a:r>
          </a:p>
          <a:p>
            <a:pPr marL="0" indent="0">
              <a:buNone/>
            </a:pPr>
            <a:r>
              <a:rPr lang="en-US" sz="2400" dirty="0">
                <a:solidFill>
                  <a:schemeClr val="accent2">
                    <a:lumMod val="50000"/>
                  </a:schemeClr>
                </a:solidFill>
                <a:latin typeface="Calibri" panose="020F0502020204030204" pitchFamily="34" charset="0"/>
              </a:rPr>
              <a:t>	&gt; Copies of this form will be given each team your son/daughter 	participates on</a:t>
            </a: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A6752795-D6D6-A2FD-EC48-55CADAA8E9B2}"/>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2876533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3D06D-15BE-2CA9-6FED-4F7823943D7C}"/>
              </a:ext>
            </a:extLst>
          </p:cNvPr>
          <p:cNvSpPr>
            <a:spLocks noGrp="1"/>
          </p:cNvSpPr>
          <p:nvPr>
            <p:ph type="title"/>
          </p:nvPr>
        </p:nvSpPr>
        <p:spPr/>
        <p:txBody>
          <a:bodyPr/>
          <a:lstStyle/>
          <a:p>
            <a:r>
              <a:rPr lang="en-US" sz="4400" b="1" dirty="0">
                <a:solidFill>
                  <a:schemeClr val="accent2">
                    <a:lumMod val="50000"/>
                  </a:schemeClr>
                </a:solidFill>
                <a:latin typeface="Calibri" panose="020F0502020204030204" pitchFamily="34" charset="0"/>
              </a:rPr>
              <a:t>Athlete Insurance </a:t>
            </a:r>
            <a:endParaRPr lang="en-US" dirty="0"/>
          </a:p>
        </p:txBody>
      </p:sp>
      <p:sp>
        <p:nvSpPr>
          <p:cNvPr id="3" name="Content Placeholder 2">
            <a:extLst>
              <a:ext uri="{FF2B5EF4-FFF2-40B4-BE49-F238E27FC236}">
                <a16:creationId xmlns:a16="http://schemas.microsoft.com/office/drawing/2014/main" id="{4C31E508-D3BE-A6B6-83A9-8FC9C392C761}"/>
              </a:ext>
            </a:extLst>
          </p:cNvPr>
          <p:cNvSpPr>
            <a:spLocks noGrp="1"/>
          </p:cNvSpPr>
          <p:nvPr>
            <p:ph idx="1"/>
          </p:nvPr>
        </p:nvSpPr>
        <p:spPr/>
        <p:txBody>
          <a:bodyPr/>
          <a:lstStyle/>
          <a:p>
            <a:pPr marL="342900" marR="0" lvl="0" indent="-342900">
              <a:lnSpc>
                <a:spcPct val="100000"/>
              </a:lnSpc>
              <a:spcBef>
                <a:spcPts val="0"/>
              </a:spcBef>
              <a:spcAft>
                <a:spcPts val="0"/>
              </a:spcAft>
              <a:buFont typeface="Symbol" panose="05050102010706020507" pitchFamily="18" charset="2"/>
              <a:buChar char=""/>
            </a:pPr>
            <a:r>
              <a:rPr lang="en-CA"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All students participating in the NBIAA activities will be covered by “MARKEL CANADA INSURANCE”</a:t>
            </a:r>
          </a:p>
          <a:p>
            <a:pPr marL="0" marR="0" lvl="0" indent="0">
              <a:lnSpc>
                <a:spcPct val="100000"/>
              </a:lnSpc>
              <a:spcBef>
                <a:spcPts val="0"/>
              </a:spcBef>
              <a:spcAft>
                <a:spcPts val="0"/>
              </a:spcAft>
              <a:buNone/>
            </a:pPr>
            <a:r>
              <a:rPr lang="en-CA"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CA" dirty="0">
                <a:solidFill>
                  <a:schemeClr val="accent2">
                    <a:lumMod val="50000"/>
                  </a:schemeClr>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Policy Number: CAS6831941-01</a:t>
            </a:r>
            <a:endParaRPr lang="en-US"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Font typeface="Symbol" panose="05050102010706020507" pitchFamily="18" charset="2"/>
              <a:buChar char=""/>
            </a:pPr>
            <a:r>
              <a:rPr lang="en-CA"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Hockey has its own insurance policy with Hockey Canada and is also governed by the NBIAA and HNB. </a:t>
            </a:r>
            <a:endParaRPr lang="en-US"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0000"/>
              </a:lnSpc>
              <a:spcBef>
                <a:spcPts val="0"/>
              </a:spcBef>
              <a:spcAft>
                <a:spcPts val="0"/>
              </a:spcAft>
              <a:buFont typeface="Symbol" panose="05050102010706020507" pitchFamily="18" charset="2"/>
              <a:buChar char=""/>
            </a:pPr>
            <a:r>
              <a:rPr lang="en-CA"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The cost of the insurance is included in the athletic fee.</a:t>
            </a:r>
            <a:endParaRPr lang="en-US"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endParaRPr lang="en-US" dirty="0"/>
          </a:p>
        </p:txBody>
      </p:sp>
      <p:pic>
        <p:nvPicPr>
          <p:cNvPr id="4" name="Picture 3" descr="A red and black bird with yellow wings&#10;&#10;Description automatically generated">
            <a:extLst>
              <a:ext uri="{FF2B5EF4-FFF2-40B4-BE49-F238E27FC236}">
                <a16:creationId xmlns:a16="http://schemas.microsoft.com/office/drawing/2014/main" id="{F405BF2D-3CCC-4729-1C24-E5611D306D3B}"/>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2808587" y="1832234"/>
            <a:ext cx="6574826" cy="3193531"/>
          </a:xfrm>
          <a:prstGeom prst="rect">
            <a:avLst/>
          </a:prstGeom>
        </p:spPr>
      </p:pic>
    </p:spTree>
    <p:extLst>
      <p:ext uri="{BB962C8B-B14F-4D97-AF65-F5344CB8AC3E}">
        <p14:creationId xmlns:p14="http://schemas.microsoft.com/office/powerpoint/2010/main" val="1629811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2617</TotalTime>
  <Words>2631</Words>
  <Application>Microsoft Office PowerPoint</Application>
  <PresentationFormat>Widescreen</PresentationFormat>
  <Paragraphs>135</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Aptos</vt:lpstr>
      <vt:lpstr>Aptos Display</vt:lpstr>
      <vt:lpstr>Arial</vt:lpstr>
      <vt:lpstr>Calibri</vt:lpstr>
      <vt:lpstr>Symbol</vt:lpstr>
      <vt:lpstr>Times New Roman</vt:lpstr>
      <vt:lpstr>Office Theme</vt:lpstr>
      <vt:lpstr>Nackawic High School Parent Athletic Information Meeting</vt:lpstr>
      <vt:lpstr> Parent Athletic Information Meeting </vt:lpstr>
      <vt:lpstr>NHS Extra-Curricular Code of Conduct</vt:lpstr>
      <vt:lpstr>Participant Expectations</vt:lpstr>
      <vt:lpstr>Participant Expectations</vt:lpstr>
      <vt:lpstr>Participant Expectations</vt:lpstr>
      <vt:lpstr>Sport Fees</vt:lpstr>
      <vt:lpstr>Player Information</vt:lpstr>
      <vt:lpstr>Athlete Insurance </vt:lpstr>
      <vt:lpstr>Parent/Guardian Requirements</vt:lpstr>
      <vt:lpstr>Parent/Guardian Code of Conduct</vt:lpstr>
      <vt:lpstr>Parent/Guardian Code of Conduct Penalties</vt:lpstr>
      <vt:lpstr>Extra-Curricular Referral Process</vt:lpstr>
      <vt:lpstr>NHS Travel Policy </vt:lpstr>
      <vt:lpstr>New Brunswick Interscholastic Athletic Association (NBIAA)</vt:lpstr>
      <vt:lpstr>NBIAA Discipline Procedures </vt:lpstr>
      <vt:lpstr>NHS Athlete Commitment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Fitton, Ann (ASD-W)</dc:creator>
  <cp:lastModifiedBy>Fitton, Ann (ASD-W)</cp:lastModifiedBy>
  <cp:revision>1</cp:revision>
  <dcterms:created xsi:type="dcterms:W3CDTF">2024-09-03T16:01:10Z</dcterms:created>
  <dcterms:modified xsi:type="dcterms:W3CDTF">2024-09-05T11:38:12Z</dcterms:modified>
</cp:coreProperties>
</file>