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62" r:id="rId6"/>
    <p:sldId id="261" r:id="rId7"/>
    <p:sldId id="274" r:id="rId8"/>
    <p:sldId id="263" r:id="rId9"/>
    <p:sldId id="275" r:id="rId10"/>
    <p:sldId id="276" r:id="rId11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13"/>
      <p:bold r:id="rId14"/>
      <p:italic r:id="rId15"/>
      <p:boldItalic r:id="rId16"/>
    </p:embeddedFont>
    <p:embeddedFont>
      <p:font typeface="Oxygen" panose="02000503000000000000" pitchFamily="2" charset="0"/>
      <p:regular r:id="rId17"/>
      <p:bold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E3B5F4-CE49-4BCD-95CF-2DAE0EA52C8C}">
  <a:tblStyle styleId="{04E3B5F4-CE49-4BCD-95CF-2DAE0EA52C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wlands, Sean (ASD-W)" userId="a7b0bdd5-ecb1-49a3-acaa-a1078ee35a91" providerId="ADAL" clId="{E7F885C5-E97D-475C-91C3-EFDDBC3CAF54}"/>
    <pc:docChg chg="modSld">
      <pc:chgData name="Newlands, Sean (ASD-W)" userId="a7b0bdd5-ecb1-49a3-acaa-a1078ee35a91" providerId="ADAL" clId="{E7F885C5-E97D-475C-91C3-EFDDBC3CAF54}" dt="2024-09-05T17:31:58.558" v="1" actId="12"/>
      <pc:docMkLst>
        <pc:docMk/>
      </pc:docMkLst>
      <pc:sldChg chg="modSp mod">
        <pc:chgData name="Newlands, Sean (ASD-W)" userId="a7b0bdd5-ecb1-49a3-acaa-a1078ee35a91" providerId="ADAL" clId="{E7F885C5-E97D-475C-91C3-EFDDBC3CAF54}" dt="2024-09-05T17:31:58.558" v="1" actId="12"/>
        <pc:sldMkLst>
          <pc:docMk/>
          <pc:sldMk cId="0" sldId="257"/>
        </pc:sldMkLst>
        <pc:spChg chg="mod">
          <ac:chgData name="Newlands, Sean (ASD-W)" userId="a7b0bdd5-ecb1-49a3-acaa-a1078ee35a91" providerId="ADAL" clId="{E7F885C5-E97D-475C-91C3-EFDDBC3CAF54}" dt="2024-09-05T17:31:58.558" v="1" actId="12"/>
          <ac:spMkLst>
            <pc:docMk/>
            <pc:sldMk cId="0" sldId="257"/>
            <ac:spMk id="3" creationId="{19754763-DF2B-54A4-0C14-354CCE9BE2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1b28ef904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51b28ef904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72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51b28ef90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51b28ef90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51b28ef90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51b28ef904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1b28ef904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51b28ef904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51b28ef904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51b28ef904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51b28ef904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51b28ef904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1b28ef904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51b28ef904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35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10800000">
            <a:off x="3202175" y="11050"/>
            <a:ext cx="399300" cy="3131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770450" y="-235"/>
            <a:ext cx="396900" cy="333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1250525" y="77"/>
            <a:ext cx="3993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1732925" y="74"/>
            <a:ext cx="417600" cy="4919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2233775" y="98"/>
            <a:ext cx="402600" cy="31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>
            <a:off x="2719625" y="77"/>
            <a:ext cx="3993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097650" y="4436818"/>
            <a:ext cx="396900" cy="70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615175" y="4301841"/>
            <a:ext cx="399300" cy="84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114475" y="4102299"/>
            <a:ext cx="417600" cy="104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628625" y="4476046"/>
            <a:ext cx="402600" cy="667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146075" y="4301841"/>
            <a:ext cx="399300" cy="84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5663525" y="4436550"/>
            <a:ext cx="396900" cy="70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15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icture">
  <p:cSld name="SECTION_TITLE_AND_DESCRIPTION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16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17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p18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uter">
  <p:cSld name="BLANK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/>
          <p:nvPr/>
        </p:nvSpPr>
        <p:spPr>
          <a:xfrm>
            <a:off x="5151400" y="-25"/>
            <a:ext cx="447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"/>
          <p:cNvSpPr/>
          <p:nvPr/>
        </p:nvSpPr>
        <p:spPr>
          <a:xfrm>
            <a:off x="5765638" y="-25"/>
            <a:ext cx="447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6379900" y="-25"/>
            <a:ext cx="4476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6994138" y="-25"/>
            <a:ext cx="4476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7608388" y="-25"/>
            <a:ext cx="4476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1"/>
          <p:cNvSpPr/>
          <p:nvPr/>
        </p:nvSpPr>
        <p:spPr>
          <a:xfrm>
            <a:off x="8222650" y="-25"/>
            <a:ext cx="4476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36" name="Google Shape;236;p21"/>
          <p:cNvGrpSpPr/>
          <p:nvPr/>
        </p:nvGrpSpPr>
        <p:grpSpPr>
          <a:xfrm>
            <a:off x="5159387" y="1107269"/>
            <a:ext cx="3502880" cy="2928967"/>
            <a:chOff x="1295330" y="1868507"/>
            <a:chExt cx="4365503" cy="3647530"/>
          </a:xfrm>
        </p:grpSpPr>
        <p:grpSp>
          <p:nvGrpSpPr>
            <p:cNvPr id="237" name="Google Shape;237;p21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238" name="Google Shape;238;p21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239" name="Google Shape;239;p21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21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21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2" name="Google Shape;242;p21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243" name="Google Shape;243;p21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21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5" name="Google Shape;245;p21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ed numbers or concepts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1700" y="122847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2"/>
          </p:nvPr>
        </p:nvSpPr>
        <p:spPr>
          <a:xfrm>
            <a:off x="311700" y="195370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3"/>
          </p:nvPr>
        </p:nvSpPr>
        <p:spPr>
          <a:xfrm>
            <a:off x="311700" y="2818600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ctrTitle" idx="4"/>
          </p:nvPr>
        </p:nvSpPr>
        <p:spPr>
          <a:xfrm>
            <a:off x="311700" y="3525425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5"/>
          </p:nvPr>
        </p:nvSpPr>
        <p:spPr>
          <a:xfrm>
            <a:off x="311700" y="439032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4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SECTION_HEADER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234650" y="41254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8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>
            <a:off x="2744975" y="11050"/>
            <a:ext cx="399300" cy="3131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 rot="10800000">
            <a:off x="313250" y="-235"/>
            <a:ext cx="396900" cy="333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 rot="10800000">
            <a:off x="793325" y="77"/>
            <a:ext cx="3993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 rot="10800000">
            <a:off x="1275725" y="74"/>
            <a:ext cx="417600" cy="4919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 rot="10800000">
            <a:off x="1776575" y="98"/>
            <a:ext cx="402600" cy="31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 rot="10800000">
            <a:off x="2262425" y="77"/>
            <a:ext cx="3993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3475224" y="445025"/>
            <a:ext cx="535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body" idx="1"/>
          </p:nvPr>
        </p:nvSpPr>
        <p:spPr>
          <a:xfrm>
            <a:off x="3475200" y="1152475"/>
            <a:ext cx="535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670025" y="445025"/>
            <a:ext cx="816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body" idx="1"/>
          </p:nvPr>
        </p:nvSpPr>
        <p:spPr>
          <a:xfrm>
            <a:off x="670025" y="1152475"/>
            <a:ext cx="383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2"/>
          </p:nvPr>
        </p:nvSpPr>
        <p:spPr>
          <a:xfrm>
            <a:off x="5000612" y="1152475"/>
            <a:ext cx="383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0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0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597200" y="445025"/>
            <a:ext cx="823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1"/>
          </p:nvPr>
        </p:nvSpPr>
        <p:spPr>
          <a:xfrm>
            <a:off x="597200" y="1171750"/>
            <a:ext cx="242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body" idx="2"/>
          </p:nvPr>
        </p:nvSpPr>
        <p:spPr>
          <a:xfrm>
            <a:off x="3504652" y="1171750"/>
            <a:ext cx="242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3"/>
          </p:nvPr>
        </p:nvSpPr>
        <p:spPr>
          <a:xfrm>
            <a:off x="6412105" y="1171750"/>
            <a:ext cx="242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1" name="Google Shape;131;p11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13"/>
          <p:cNvSpPr/>
          <p:nvPr/>
        </p:nvSpPr>
        <p:spPr>
          <a:xfrm rot="5400000">
            <a:off x="1572307" y="-225124"/>
            <a:ext cx="194700" cy="333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5400000">
            <a:off x="1890623" y="-780020"/>
            <a:ext cx="1962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5400000">
            <a:off x="2357575" y="-1492814"/>
            <a:ext cx="205200" cy="4919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3"/>
          <p:cNvSpPr/>
          <p:nvPr/>
        </p:nvSpPr>
        <p:spPr>
          <a:xfrm rot="5400000">
            <a:off x="1478289" y="-852067"/>
            <a:ext cx="197700" cy="31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"/>
          <p:cNvSpPr/>
          <p:nvPr/>
        </p:nvSpPr>
        <p:spPr>
          <a:xfrm rot="5400000">
            <a:off x="1890623" y="-1501350"/>
            <a:ext cx="1962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highlight>
                  <a:srgbClr val="FFFFFF"/>
                </a:highlight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highlight>
                  <a:srgbClr val="FFFFFF"/>
                </a:highlight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highlight>
                  <a:srgbClr val="FFFFFF"/>
                </a:highlight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highlight>
                  <a:srgbClr val="FFFFFF"/>
                </a:highlight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highlight>
                  <a:srgbClr val="FFFFFF"/>
                </a:highlight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highlight>
                  <a:srgbClr val="FFFFFF"/>
                </a:highlight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highlight>
                  <a:srgbClr val="FFFFFF"/>
                </a:highlight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highlight>
                  <a:srgbClr val="FFFFFF"/>
                </a:highlight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body" idx="2"/>
          </p:nvPr>
        </p:nvSpPr>
        <p:spPr>
          <a:xfrm>
            <a:off x="311700" y="139203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13"/>
          <p:cNvSpPr/>
          <p:nvPr/>
        </p:nvSpPr>
        <p:spPr>
          <a:xfrm rot="5400000">
            <a:off x="1382850" y="-1230525"/>
            <a:ext cx="193800" cy="2958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14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  <a:defRPr sz="1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89750" y="4830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100092123294916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ecdsd-edpeae.impsolution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sasde.nbed.nb.ca/public/hom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ed.nb.ca/parentporta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7"/>
          <p:cNvSpPr txBox="1">
            <a:spLocks noGrp="1"/>
          </p:cNvSpPr>
          <p:nvPr>
            <p:ph type="ctrTitle"/>
          </p:nvPr>
        </p:nvSpPr>
        <p:spPr>
          <a:xfrm>
            <a:off x="311708" y="363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Technology Session</a:t>
            </a:r>
            <a:endParaRPr dirty="0"/>
          </a:p>
        </p:txBody>
      </p:sp>
      <p:sp>
        <p:nvSpPr>
          <p:cNvPr id="528" name="Google Shape;528;p27"/>
          <p:cNvSpPr txBox="1">
            <a:spLocks noGrp="1"/>
          </p:cNvSpPr>
          <p:nvPr>
            <p:ph type="subTitle" idx="1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Nackawic High School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2"/>
          <p:cNvSpPr txBox="1">
            <a:spLocks noGrp="1"/>
          </p:cNvSpPr>
          <p:nvPr>
            <p:ph type="title"/>
          </p:nvPr>
        </p:nvSpPr>
        <p:spPr>
          <a:xfrm>
            <a:off x="597200" y="158675"/>
            <a:ext cx="823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Resources</a:t>
            </a:r>
            <a:endParaRPr dirty="0"/>
          </a:p>
        </p:txBody>
      </p:sp>
      <p:sp>
        <p:nvSpPr>
          <p:cNvPr id="558" name="Google Shape;558;p32"/>
          <p:cNvSpPr txBox="1">
            <a:spLocks noGrp="1"/>
          </p:cNvSpPr>
          <p:nvPr>
            <p:ph type="body" idx="1"/>
          </p:nvPr>
        </p:nvSpPr>
        <p:spPr>
          <a:xfrm>
            <a:off x="597200" y="1282075"/>
            <a:ext cx="8235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-Payment Plan Options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-Nelly Freddy </a:t>
            </a:r>
            <a:r>
              <a:rPr lang="en-US" sz="2000" dirty="0">
                <a:hlinkClick r:id="rId3"/>
              </a:rPr>
              <a:t>https://m.facebook.com/100092123294916/</a:t>
            </a:r>
            <a:r>
              <a:rPr lang="en-US" sz="20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-If you are ineligible to receive a subsidy but would like to take advantage of a discounted price (less than $600 taxes included) for the Dell Latitude 3400 Series laptop, you may still buy it through IMP Solutions: </a:t>
            </a:r>
            <a:r>
              <a:rPr lang="en-US" sz="2000" dirty="0">
                <a:hlinkClick r:id="rId4"/>
              </a:rPr>
              <a:t>https://eecdsd-edpeae.impsolutions.com</a:t>
            </a:r>
            <a:r>
              <a:rPr lang="en-US" sz="20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63358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8"/>
          <p:cNvSpPr txBox="1">
            <a:spLocks noGrp="1"/>
          </p:cNvSpPr>
          <p:nvPr>
            <p:ph type="title"/>
          </p:nvPr>
        </p:nvSpPr>
        <p:spPr>
          <a:xfrm>
            <a:off x="673657" y="183826"/>
            <a:ext cx="8169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PowerSchool Portal</a:t>
            </a:r>
            <a:endParaRPr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4763-DF2B-54A4-0C14-354CCE9BE2F2}"/>
              </a:ext>
            </a:extLst>
          </p:cNvPr>
          <p:cNvSpPr txBox="1"/>
          <p:nvPr/>
        </p:nvSpPr>
        <p:spPr>
          <a:xfrm>
            <a:off x="776176" y="898035"/>
            <a:ext cx="83678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PowerSchool Public Portal is an online tool that enables parents and students to become informed and involved partners in Education.</a:t>
            </a:r>
          </a:p>
          <a:p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Parent Portal gives Parents/Guardians student information such as:</a:t>
            </a:r>
          </a:p>
          <a:p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• Current Grades </a:t>
            </a:r>
          </a:p>
          <a:p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Attendance</a:t>
            </a:r>
          </a:p>
          <a:p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• Student Schedules</a:t>
            </a:r>
          </a:p>
          <a:p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• Graduation Requirements</a:t>
            </a:r>
          </a:p>
          <a:p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• Historical Grades (Report Card grades)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>
            <a:spLocks noGrp="1"/>
          </p:cNvSpPr>
          <p:nvPr>
            <p:ph type="title"/>
          </p:nvPr>
        </p:nvSpPr>
        <p:spPr>
          <a:xfrm>
            <a:off x="670025" y="445025"/>
            <a:ext cx="816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Single Sign-on Setup:</a:t>
            </a:r>
            <a:endParaRPr dirty="0"/>
          </a:p>
        </p:txBody>
      </p:sp>
      <p:sp>
        <p:nvSpPr>
          <p:cNvPr id="551" name="Google Shape;551;p31"/>
          <p:cNvSpPr txBox="1">
            <a:spLocks noGrp="1"/>
          </p:cNvSpPr>
          <p:nvPr>
            <p:ph type="body" idx="1"/>
          </p:nvPr>
        </p:nvSpPr>
        <p:spPr>
          <a:xfrm>
            <a:off x="802845" y="1163108"/>
            <a:ext cx="753831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PowerSchool’s Portal uses a single sign-on process for parents/guardians, which means you now have your own individual parent/guardian account, including your personal username and password.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• The Parent Portal’s internet address is: </a:t>
            </a:r>
            <a:r>
              <a:rPr lang="en-US" sz="1800" dirty="0">
                <a:solidFill>
                  <a:schemeClr val="dk1"/>
                </a:solidFill>
                <a:hlinkClick r:id="rId3"/>
              </a:rPr>
              <a:t>https://sisasde.nbed.nb.ca/public/home.html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• Create your parent account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• Link children to your account using the Student Access ID &amp; Password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• You can also add a student to an existing parent/guardian account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 txBox="1">
            <a:spLocks noGrp="1"/>
          </p:cNvSpPr>
          <p:nvPr>
            <p:ph type="title"/>
          </p:nvPr>
        </p:nvSpPr>
        <p:spPr>
          <a:xfrm>
            <a:off x="3475224" y="445025"/>
            <a:ext cx="535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Create an Account</a:t>
            </a:r>
            <a:br>
              <a:rPr lang="en-US" dirty="0"/>
            </a:br>
            <a:endParaRPr dirty="0"/>
          </a:p>
        </p:txBody>
      </p:sp>
      <p:sp>
        <p:nvSpPr>
          <p:cNvPr id="539" name="Google Shape;539;p29"/>
          <p:cNvSpPr txBox="1">
            <a:spLocks noGrp="1"/>
          </p:cNvSpPr>
          <p:nvPr>
            <p:ph type="body" idx="1"/>
          </p:nvPr>
        </p:nvSpPr>
        <p:spPr>
          <a:xfrm>
            <a:off x="3475200" y="1152475"/>
            <a:ext cx="5357100" cy="2409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 these steps to create an account for the Public Portal and Link your child(ren) to your account: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Enter the website address into your browser (e.g. Google Chrome, Internet Explorer, Firefox etc.)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Click on Create account tab.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3. Click Create Account button.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00D562-61A3-FE15-08C4-00082DEB3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" y="423616"/>
            <a:ext cx="30384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3"/>
          <p:cNvSpPr txBox="1">
            <a:spLocks noGrp="1"/>
          </p:cNvSpPr>
          <p:nvPr>
            <p:ph type="subTitle" idx="1"/>
          </p:nvPr>
        </p:nvSpPr>
        <p:spPr>
          <a:xfrm>
            <a:off x="437485" y="0"/>
            <a:ext cx="4272738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4. Enter your first and last name.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5. Enter your email address. This is the email address that all notices from the school are sent. PLEASE NOTE: You must enter a valid email address to create an account.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6. Enter a user name of your choice, which you will use each time you </a:t>
            </a:r>
            <a:r>
              <a:rPr lang="en-US" sz="2000" dirty="0" err="1">
                <a:solidFill>
                  <a:schemeClr val="dk1"/>
                </a:solidFill>
              </a:rPr>
              <a:t>SignIn</a:t>
            </a:r>
            <a:r>
              <a:rPr lang="en-US" sz="2000" dirty="0">
                <a:solidFill>
                  <a:schemeClr val="dk1"/>
                </a:solidFill>
              </a:rPr>
              <a:t> to the Parent Portal.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7. Create a password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FFCC37-FA0A-8CAE-E6D4-7CB2467C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29" y="130912"/>
            <a:ext cx="4038001" cy="36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2"/>
          <p:cNvSpPr txBox="1">
            <a:spLocks noGrp="1"/>
          </p:cNvSpPr>
          <p:nvPr>
            <p:ph type="title"/>
          </p:nvPr>
        </p:nvSpPr>
        <p:spPr>
          <a:xfrm>
            <a:off x="597200" y="445025"/>
            <a:ext cx="823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Linking Your Children to Your Parent Account</a:t>
            </a:r>
            <a:endParaRPr dirty="0"/>
          </a:p>
        </p:txBody>
      </p:sp>
      <p:sp>
        <p:nvSpPr>
          <p:cNvPr id="558" name="Google Shape;558;p32"/>
          <p:cNvSpPr txBox="1">
            <a:spLocks noGrp="1"/>
          </p:cNvSpPr>
          <p:nvPr>
            <p:ph type="body" idx="1"/>
          </p:nvPr>
        </p:nvSpPr>
        <p:spPr>
          <a:xfrm>
            <a:off x="597200" y="1282075"/>
            <a:ext cx="4378837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1. Enter the name of your child exactly as it is printed on the letter from the school. Each child should be setup individually.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2. Enter the Student Access ID and Access Password for your child, as per the letter from the school.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3. Select your relationship to the child from the drop-down list.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4. If you have more than one child, repeat steps 1 to 3 for the next child in the next section.  Select Enter.</a:t>
            </a:r>
            <a:endParaRPr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45ADA32-1F0B-B84D-F15F-ABA52706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50" y="1376362"/>
            <a:ext cx="33718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5"/>
          <p:cNvSpPr txBox="1">
            <a:spLocks noGrp="1"/>
          </p:cNvSpPr>
          <p:nvPr>
            <p:ph type="title"/>
          </p:nvPr>
        </p:nvSpPr>
        <p:spPr>
          <a:xfrm>
            <a:off x="631534" y="767344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NHS Electronic Device and BYOD Policy</a:t>
            </a:r>
            <a:endParaRPr dirty="0"/>
          </a:p>
        </p:txBody>
      </p:sp>
      <p:pic>
        <p:nvPicPr>
          <p:cNvPr id="5" name="Picture 4" descr="Worker typing on laptop">
            <a:extLst>
              <a:ext uri="{FF2B5EF4-FFF2-40B4-BE49-F238E27FC236}">
                <a16:creationId xmlns:a16="http://schemas.microsoft.com/office/drawing/2014/main" id="{E9A11573-092F-4B44-F59C-3EB9B19D3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05" y="2369637"/>
            <a:ext cx="3433049" cy="2574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0F102F-2A19-F68E-36F1-3F61DC1E6EE1}"/>
              </a:ext>
            </a:extLst>
          </p:cNvPr>
          <p:cNvSpPr txBox="1"/>
          <p:nvPr/>
        </p:nvSpPr>
        <p:spPr>
          <a:xfrm>
            <a:off x="5651584" y="1649479"/>
            <a:ext cx="25837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Rules &amp; Guidelines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C0AE1-1908-D739-5221-9C4D00FF8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99492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49FC53-B568-5BE8-8F05-BF1D2ED54831}"/>
              </a:ext>
            </a:extLst>
          </p:cNvPr>
          <p:cNvSpPr txBox="1"/>
          <p:nvPr/>
        </p:nvSpPr>
        <p:spPr>
          <a:xfrm rot="16200000">
            <a:off x="6792282" y="2460324"/>
            <a:ext cx="4614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https://www2.gnb.ca/content/dam/gnb/Departments/ed/pdf/K12/AppendixTechnicalSpecifications.pdf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2"/>
          <p:cNvSpPr txBox="1">
            <a:spLocks noGrp="1"/>
          </p:cNvSpPr>
          <p:nvPr>
            <p:ph type="title"/>
          </p:nvPr>
        </p:nvSpPr>
        <p:spPr>
          <a:xfrm>
            <a:off x="597200" y="445025"/>
            <a:ext cx="823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Laptop Subsidy Program</a:t>
            </a:r>
            <a:endParaRPr dirty="0"/>
          </a:p>
        </p:txBody>
      </p:sp>
      <p:sp>
        <p:nvSpPr>
          <p:cNvPr id="558" name="Google Shape;558;p32"/>
          <p:cNvSpPr txBox="1">
            <a:spLocks noGrp="1"/>
          </p:cNvSpPr>
          <p:nvPr>
            <p:ph type="body" idx="1"/>
          </p:nvPr>
        </p:nvSpPr>
        <p:spPr>
          <a:xfrm>
            <a:off x="264975" y="4420577"/>
            <a:ext cx="8899450" cy="8175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Eligible families can apply through the Online Parent Portal </a:t>
            </a:r>
            <a:r>
              <a:rPr lang="en-US" sz="1600" dirty="0">
                <a:hlinkClick r:id="rId3"/>
              </a:rPr>
              <a:t>https://www.nbed.nb.ca/parentportal/</a:t>
            </a:r>
            <a:r>
              <a:rPr lang="en-US" sz="1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A03BF-CF07-8769-9734-097488D5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35" y="984719"/>
            <a:ext cx="7598354" cy="35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314"/>
      </p:ext>
    </p:extLst>
  </p:cSld>
  <p:clrMapOvr>
    <a:masterClrMapping/>
  </p:clrMapOvr>
</p:sld>
</file>

<file path=ppt/theme/theme1.xml><?xml version="1.0" encoding="utf-8"?>
<a:theme xmlns:a="http://schemas.openxmlformats.org/drawingml/2006/main" name="0108_Gasper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25447"/>
      </a:accent1>
      <a:accent2>
        <a:srgbClr val="EFCF7E"/>
      </a:accent2>
      <a:accent3>
        <a:srgbClr val="3FCBB1"/>
      </a:accent3>
      <a:accent4>
        <a:srgbClr val="9ED0E6"/>
      </a:accent4>
      <a:accent5>
        <a:srgbClr val="6885CC"/>
      </a:accent5>
      <a:accent6>
        <a:srgbClr val="8E7CC3"/>
      </a:accent6>
      <a:hlink>
        <a:srgbClr val="FF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511</Words>
  <Application>Microsoft Office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Barlow Condensed</vt:lpstr>
      <vt:lpstr>Calibri</vt:lpstr>
      <vt:lpstr>Source Sans Pro</vt:lpstr>
      <vt:lpstr>Oxygen</vt:lpstr>
      <vt:lpstr>0108_Gasper_Template_SlidesMania</vt:lpstr>
      <vt:lpstr>Technology Session</vt:lpstr>
      <vt:lpstr>PowerSchool Portal</vt:lpstr>
      <vt:lpstr>Single Sign-on Setup:</vt:lpstr>
      <vt:lpstr>Create an Account </vt:lpstr>
      <vt:lpstr>PowerPoint Presentation</vt:lpstr>
      <vt:lpstr>Linking Your Children to Your Parent Account</vt:lpstr>
      <vt:lpstr>NHS Electronic Device and BYOD Policy</vt:lpstr>
      <vt:lpstr>PowerPoint Presentation</vt:lpstr>
      <vt:lpstr>Laptop Subsidy Program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Newlands, Sean (ASD-W)</dc:creator>
  <cp:lastModifiedBy>Newlands, Sean (ASD-W)</cp:lastModifiedBy>
  <cp:revision>2</cp:revision>
  <dcterms:modified xsi:type="dcterms:W3CDTF">2024-09-05T17:32:07Z</dcterms:modified>
</cp:coreProperties>
</file>